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440" r:id="rId2"/>
    <p:sldId id="490" r:id="rId3"/>
    <p:sldId id="491" r:id="rId4"/>
    <p:sldId id="492" r:id="rId5"/>
    <p:sldId id="510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</p:sldIdLst>
  <p:sldSz cx="9144000" cy="6858000" type="screen4x3"/>
  <p:notesSz cx="6805613" cy="9939338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98"/>
    <a:srgbClr val="3C6380"/>
    <a:srgbClr val="94BFE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1388" autoAdjust="0"/>
  </p:normalViewPr>
  <p:slideViewPr>
    <p:cSldViewPr showGuides="1">
      <p:cViewPr varScale="1">
        <p:scale>
          <a:sx n="92" d="100"/>
          <a:sy n="92" d="100"/>
        </p:scale>
        <p:origin x="771" y="48"/>
      </p:cViewPr>
      <p:guideLst>
        <p:guide orient="horz" pos="1026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28.11.2017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‹N°›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28.11.2017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5179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454360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373216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EBEF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/>
              <a:t>Place, </a:t>
            </a:r>
            <a:r>
              <a:rPr lang="fr-CH" noProof="0" dirty="0" err="1"/>
              <a:t>name</a:t>
            </a:r>
            <a:r>
              <a:rPr lang="fr-CH" noProof="0" dirty="0"/>
              <a:t>, date</a:t>
            </a:r>
            <a:br>
              <a:rPr lang="fr-CH" noProof="0" dirty="0"/>
            </a:br>
            <a:endParaRPr lang="fr-CH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08" y="5805264"/>
            <a:ext cx="2088232" cy="91942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73" y="5589240"/>
            <a:ext cx="2310476" cy="10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/>
              <a:t>Texte 1 colonne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1 colonne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Première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2 colonnes, variante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/>
              <a:t>Numérotation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21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5594"/>
          </a:xfrm>
          <a:prstGeom prst="rect">
            <a:avLst/>
          </a:prstGeom>
        </p:spPr>
      </p:pic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/>
              <a:t>Titel</a:t>
            </a:r>
            <a:r>
              <a:rPr lang="fr-CH" noProof="0" dirty="0"/>
              <a:t> </a:t>
            </a:r>
            <a:r>
              <a:rPr lang="fr-CH" noProof="0" dirty="0" err="1"/>
              <a:t>durch</a:t>
            </a:r>
            <a:r>
              <a:rPr lang="fr-CH" noProof="0" dirty="0"/>
              <a:t> </a:t>
            </a:r>
            <a:r>
              <a:rPr lang="fr-CH" noProof="0" dirty="0" err="1"/>
              <a:t>Klicken</a:t>
            </a:r>
            <a:r>
              <a:rPr lang="fr-CH" noProof="0" dirty="0"/>
              <a:t> </a:t>
            </a:r>
            <a:r>
              <a:rPr lang="fr-CH" noProof="0" dirty="0" err="1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1" y="548680"/>
            <a:ext cx="5329657" cy="5292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923"/>
            <a:ext cx="2906614" cy="1036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  <p:sldLayoutId id="2147483701" r:id="rId5"/>
    <p:sldLayoutId id="2147483702" r:id="rId6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amsar@ramsar.or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ub.iges.or.jp/modules/envirolib/upload/1565/attach/09_chapter7.pdf" TargetMode="External"/><Relationship Id="rId13" Type="http://schemas.openxmlformats.org/officeDocument/2006/relationships/hyperlink" Target="http://dx.doi.org/10.1071/MF14173" TargetMode="External"/><Relationship Id="rId18" Type="http://schemas.openxmlformats.org/officeDocument/2006/relationships/hyperlink" Target="http://explorer.sustainia.me/cities/planning-for-smaller-co2-and-water-footprints" TargetMode="External"/><Relationship Id="rId3" Type="http://schemas.openxmlformats.org/officeDocument/2006/relationships/hyperlink" Target="http://www.un.org/en/development/desa/population/publications/pdf/urbanization/the_worlds_cities_in_2016_data_booklet.pdf" TargetMode="External"/><Relationship Id="rId7" Type="http://schemas.openxmlformats.org/officeDocument/2006/relationships/hyperlink" Target="http://www.wbcsd.org/Pages/EDocument/EDocumentDetails.aspx?ID=137" TargetMode="External"/><Relationship Id="rId12" Type="http://schemas.openxmlformats.org/officeDocument/2006/relationships/hyperlink" Target="http://www.fao.org/cofi/29401-083ff934c3ccfd8576005d8d0c19b04d6.pdf" TargetMode="External"/><Relationship Id="rId17" Type="http://schemas.openxmlformats.org/officeDocument/2006/relationships/hyperlink" Target="https://cdkn.org/project/carbon-and-water-footprint-assessments-andean-cities-phase-2/?loclang=en_gb" TargetMode="External"/><Relationship Id="rId2" Type="http://schemas.openxmlformats.org/officeDocument/2006/relationships/hyperlink" Target="https://esa.un.org/unpd/wup/Publications/Files/WUP2014-Report.pdf" TargetMode="External"/><Relationship Id="rId16" Type="http://schemas.openxmlformats.org/officeDocument/2006/relationships/hyperlink" Target="https://www.worldfishcenter.org/content/integrating-fisheries-management-and-wetland-conservation-stung-treng-ramsar-site-cambodia" TargetMode="External"/><Relationship Id="rId20" Type="http://schemas.openxmlformats.org/officeDocument/2006/relationships/hyperlink" Target="https://www.egbar.org/wetlands-clean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loyds.com/~/media/files/lloyds/corporate%20responsibility/ltrf/coastal_wetlands_and_flood_damage_reduction.pdf?id=10.7291/V93X84KH" TargetMode="External"/><Relationship Id="rId11" Type="http://schemas.openxmlformats.org/officeDocument/2006/relationships/hyperlink" Target="http://mirror.unhabitat.org/downloads/docs/ExpertWorkshopWetlands.pdf" TargetMode="External"/><Relationship Id="rId5" Type="http://schemas.openxmlformats.org/officeDocument/2006/relationships/hyperlink" Target="http://www.sciencedirect.com/science/article/pii/S0272771412000674" TargetMode="External"/><Relationship Id="rId15" Type="http://schemas.openxmlformats.org/officeDocument/2006/relationships/hyperlink" Target="http://www.wwt.org.uk/wetland-centres/london/" TargetMode="External"/><Relationship Id="rId10" Type="http://schemas.openxmlformats.org/officeDocument/2006/relationships/hyperlink" Target="http://www.ramsar.org/sites/default/files/bn6.pdf" TargetMode="External"/><Relationship Id="rId19" Type="http://schemas.openxmlformats.org/officeDocument/2006/relationships/hyperlink" Target="http://bolsachica.org/" TargetMode="External"/><Relationship Id="rId4" Type="http://schemas.openxmlformats.org/officeDocument/2006/relationships/hyperlink" Target="http://www.ipbes.net/sites/default/files/Metadata_UNEPWCMC_Wetland_Extent_Trend_Index.pdf" TargetMode="External"/><Relationship Id="rId9" Type="http://schemas.openxmlformats.org/officeDocument/2006/relationships/hyperlink" Target="http://epp.eurostat.ec.europa.eu/statistics_explained/index.php/Population_and_population_change_statistics" TargetMode="External"/><Relationship Id="rId14" Type="http://schemas.openxmlformats.org/officeDocument/2006/relationships/hyperlink" Target="https://www.cbd.int/doc/health/cbo-action-policy-e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amsar.org/sites-countries/the-ramsar-sit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188640"/>
            <a:ext cx="4608512" cy="2232248"/>
          </a:xfrm>
        </p:spPr>
        <p:txBody>
          <a:bodyPr/>
          <a:lstStyle/>
          <a:p>
            <a:r>
              <a:rPr lang="fr-CH" sz="3200" b="0" dirty="0">
                <a:latin typeface="Arial" charset="0"/>
                <a:ea typeface="Arial" charset="0"/>
                <a:cs typeface="Arial" charset="0"/>
              </a:rPr>
              <a:t>Les zones humides urbaines rendent les villes agréables à vivre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323528" y="6165304"/>
            <a:ext cx="4536504" cy="648072"/>
          </a:xfrm>
        </p:spPr>
        <p:txBody>
          <a:bodyPr/>
          <a:lstStyle/>
          <a:p>
            <a:r>
              <a:rPr lang="fr-CH" sz="1400" b="1" dirty="0"/>
              <a:t>Convention de Ramsar sur les zones humides</a:t>
            </a:r>
          </a:p>
          <a:p>
            <a:endParaRPr lang="fr-CH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3% seulement de l’eau de la planète est douce; la majeure partie est gelée. L’eau est une ressource rare!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nappes phréatiques profondes fournissent la moitié de toute l’eau potable, notamment à :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2 milliards de personnes en Asie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380 millions de personnes en Europe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fr-CA" sz="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zones humides de surface filtrent l’eau qui s’écoule vers les aquifères, contribuant à la reconstitution des approvisionnements en eau.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340768"/>
            <a:ext cx="8316448" cy="989763"/>
          </a:xfrm>
        </p:spPr>
        <p:txBody>
          <a:bodyPr/>
          <a:lstStyle/>
          <a:p>
            <a:r>
              <a:rPr lang="fr-CA" dirty="0"/>
              <a:t>Les zones humides urbaines rendent les villes agréables à vivre en : </a:t>
            </a:r>
            <a:r>
              <a:rPr lang="fr-CA" dirty="0">
                <a:solidFill>
                  <a:schemeClr val="tx1"/>
                </a:solidFill>
              </a:rPr>
              <a:t>Améliorant la qualité de l’eau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58" y="2597406"/>
            <a:ext cx="4405641" cy="320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738358" y="5904333"/>
            <a:ext cx="3024336" cy="1169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Pixabay.com</a:t>
            </a:r>
            <a:endParaRPr lang="en-US" sz="8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1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7866" y="2564904"/>
            <a:ext cx="4572165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/>
              <a:t>Les sols riches en limon et les plantes abondantes des zones humides filtrent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Les toxines dangereuses, 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Les pesticides agricoles et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Les résidus industriels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CA" sz="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/>
              <a:t>Les zones humides urbaines peuvent aussi traiter les eaux d’égout de façon rentable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600" b="0" dirty="0"/>
              <a:t>Exemple : Marais de </a:t>
            </a:r>
            <a:r>
              <a:rPr lang="fr-CA" sz="1600" b="0" dirty="0" err="1"/>
              <a:t>Nakivubo</a:t>
            </a:r>
            <a:r>
              <a:rPr lang="fr-CA" sz="1600" b="0" dirty="0"/>
              <a:t>, Kampala, Ouganda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400" b="0" dirty="0"/>
              <a:t>550 hectares de zones humides urbaines s’étendant entre le centre industriel de Kampala et le lac Victoria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400" dirty="0"/>
              <a:t>Filtre l’eau et traite les polluants  </a:t>
            </a:r>
            <a:endParaRPr lang="fr-CA" sz="1400" b="0" dirty="0"/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1400" b="0" dirty="0"/>
              <a:t>Un traitement d’eau valant 2 millions USD par 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340768"/>
            <a:ext cx="8388456" cy="989763"/>
          </a:xfrm>
        </p:spPr>
        <p:txBody>
          <a:bodyPr/>
          <a:lstStyle/>
          <a:p>
            <a:r>
              <a:rPr lang="fr-CA" dirty="0"/>
              <a:t>Les zones humides urbaines rendent les villes agréables à vivre en: </a:t>
            </a:r>
            <a:r>
              <a:rPr lang="fr-CA" dirty="0">
                <a:solidFill>
                  <a:schemeClr val="tx1"/>
                </a:solidFill>
              </a:rPr>
              <a:t>Filtrant et traitant les résidus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744672" y="4725144"/>
            <a:ext cx="4147808" cy="4678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Zone humide artificielle pour le traitement de l’eau à Melitopol, Ukraine 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</a:t>
            </a:r>
            <a:r>
              <a:rPr lang="fr-CA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Wikimedia</a:t>
            </a: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2" y="2597499"/>
            <a:ext cx="4399328" cy="20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340768"/>
            <a:ext cx="8460464" cy="989763"/>
          </a:xfrm>
        </p:spPr>
        <p:txBody>
          <a:bodyPr/>
          <a:lstStyle/>
          <a:p>
            <a:r>
              <a:rPr lang="fr-CA" dirty="0"/>
              <a:t>Les zones humides urbaines rendent les villes agréables à vivre en : </a:t>
            </a:r>
            <a:r>
              <a:rPr lang="fr-CA" dirty="0">
                <a:solidFill>
                  <a:schemeClr val="tx1"/>
                </a:solidFill>
              </a:rPr>
              <a:t>Améliorant la qualité de l’air au niveau local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7338" y="2641600"/>
            <a:ext cx="4140646" cy="35957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b="0" dirty="0"/>
              <a:t>Les zones humides exhalent de l’air humide grâce au volume d’eau élevé qu’elles contiennent et à leur végétation luxuriante.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/>
              <a:t>Elles refroidissent naturellement l’air des environs.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b="0" dirty="0"/>
              <a:t>Elles allègent l’atmosphère dans les villes tropicales et sous les climats où l’air est extrêmement sec.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pic>
        <p:nvPicPr>
          <p:cNvPr id="4098" name="Picture 2" descr="C:\Users\Admin\Downloads\Urban wetlands\Urban_Landscape_-_WWT_London_Wetland_Centre_-_geograph.org.uk_-_1444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5" y="2605844"/>
            <a:ext cx="4499992" cy="32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644008" y="5949280"/>
            <a:ext cx="4392488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Paysage de zone humide restaurée au London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06944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564904"/>
            <a:ext cx="4140000" cy="4104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zones humides urbaines offrent aux citoyens stressés la chance de décompresser et d’observer une vie végétale et animale diverse.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Des études confirment que le contact avec la nature améliore la santé.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Exemple : </a:t>
            </a:r>
            <a:r>
              <a:rPr lang="fr-CA" sz="1800" b="0" dirty="0" err="1"/>
              <a:t>Huangshan</a:t>
            </a:r>
            <a:r>
              <a:rPr lang="fr-CA" sz="1800" b="0" dirty="0"/>
              <a:t>, Chine; ville de 1,4 million d’habitants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7,5 km de berges du fleuve </a:t>
            </a:r>
            <a:r>
              <a:rPr lang="fr-CA" sz="1400" dirty="0" err="1"/>
              <a:t>Xin’an</a:t>
            </a:r>
            <a:r>
              <a:rPr lang="fr-CA" sz="1400" dirty="0"/>
              <a:t>, dans le centre-ville, ont été restaurées en zones humides naturelles</a:t>
            </a:r>
            <a:endParaRPr lang="fr-CA" sz="1400" b="0" dirty="0"/>
          </a:p>
          <a:p>
            <a:pPr lvl="2">
              <a:spcAft>
                <a:spcPts val="400"/>
              </a:spcAft>
            </a:pPr>
            <a:r>
              <a:rPr lang="fr-CA" sz="1400" b="0" dirty="0"/>
              <a:t>Elles assurent une maîtrise naturelle des inondations et</a:t>
            </a:r>
          </a:p>
          <a:p>
            <a:pPr lvl="2">
              <a:spcAft>
                <a:spcPts val="400"/>
              </a:spcAft>
            </a:pPr>
            <a:r>
              <a:rPr lang="fr-CA" sz="1400" b="0" dirty="0"/>
              <a:t>Une nouvelle ceinture verte avec un parc, des jardins botaniques et des logements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340768"/>
            <a:ext cx="8460464" cy="989763"/>
          </a:xfrm>
        </p:spPr>
        <p:txBody>
          <a:bodyPr/>
          <a:lstStyle/>
          <a:p>
            <a:r>
              <a:rPr lang="fr-CA" dirty="0"/>
              <a:t>Les zones humides urbaines rendent les villes agréables à vivre en : </a:t>
            </a:r>
            <a:r>
              <a:rPr lang="fr-CA" dirty="0">
                <a:solidFill>
                  <a:schemeClr val="tx1"/>
                </a:solidFill>
              </a:rPr>
              <a:t>Offrant des espaces verts pour la relaxation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20" y="2636912"/>
            <a:ext cx="4466880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677120" y="563179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 pont de Chen, Henan, Chine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Pixabay.com</a:t>
            </a:r>
            <a:endParaRPr lang="en-US" sz="8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3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316448" cy="1061771"/>
          </a:xfrm>
        </p:spPr>
        <p:txBody>
          <a:bodyPr/>
          <a:lstStyle/>
          <a:p>
            <a:r>
              <a:rPr lang="fr-CA" dirty="0"/>
              <a:t>Les zones humides urbaines rendent les villes agréables à vivre en :</a:t>
            </a:r>
            <a:r>
              <a:rPr lang="fr-CA" dirty="0">
                <a:solidFill>
                  <a:schemeClr val="tx1"/>
                </a:solidFill>
              </a:rPr>
              <a:t>Fournissant des emplois aux résidents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7" y="2564904"/>
            <a:ext cx="4801007" cy="41764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Beaucoup de poissons fraient et grandissent dans les zones humides, d’où l’attrait de celles-ci pour les pêcheurs.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sz="1400" b="0" dirty="0"/>
              <a:t>660 millions de personnes, dans le monde, vivent de la pêche et de l’aquaculture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Les zones humides produisent des biens précieux à récolter et transformer, souvent vitaux pour les plus pauvres.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CA" sz="1400" b="0" dirty="0"/>
              <a:t>Des roseaux et des joncs pour la vannerie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fr-CA" sz="1400" b="0" dirty="0"/>
              <a:t>Du bois de 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sz="1400" b="0" dirty="0"/>
              <a:t>Des plantes médicinales et des fruits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Les zones humides attirent le tourisme qui est aussi une importante source d’emploi.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H" dirty="0"/>
          </a:p>
        </p:txBody>
      </p:sp>
      <p:pic>
        <p:nvPicPr>
          <p:cNvPr id="1026" name="Picture 2" descr="D:\Vince Documents\Ramsar\Photo library\2015-04 WWD photo contest finalists\Nepal-Bikram Th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35" y="2619259"/>
            <a:ext cx="4019465" cy="30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5124535" y="572890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Pêcheur dans une zone humide au Népal </a:t>
            </a: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Convention de Ramsar, Concours de photos JMZ</a:t>
            </a:r>
          </a:p>
        </p:txBody>
      </p:sp>
    </p:spTree>
    <p:extLst>
      <p:ext uri="{BB962C8B-B14F-4D97-AF65-F5344CB8AC3E}">
        <p14:creationId xmlns:p14="http://schemas.microsoft.com/office/powerpoint/2010/main" val="39136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7740384" cy="701731"/>
          </a:xfrm>
        </p:spPr>
        <p:txBody>
          <a:bodyPr/>
          <a:lstStyle/>
          <a:p>
            <a:r>
              <a:rPr lang="fr-CA" dirty="0"/>
              <a:t>La mauvaise gestion des zones humides urbaines </a:t>
            </a:r>
            <a:r>
              <a:rPr lang="fr-CA" sz="2400" dirty="0"/>
              <a:t>: </a:t>
            </a:r>
            <a:r>
              <a:rPr lang="fr-CA" dirty="0">
                <a:solidFill>
                  <a:schemeClr val="tx1"/>
                </a:solidFill>
              </a:rPr>
              <a:t>Expose les villes aux catastrophes</a:t>
            </a:r>
            <a:endParaRPr lang="fr-CA" sz="2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492896"/>
            <a:ext cx="4038600" cy="4065315"/>
          </a:xfrm>
        </p:spPr>
        <p:txBody>
          <a:bodyPr>
            <a:normAutofit fontScale="92500"/>
          </a:bodyPr>
          <a:lstStyle/>
          <a:p>
            <a:r>
              <a:rPr lang="fr-CA" sz="2000" dirty="0"/>
              <a:t>Au moins 64% des zones humides ont disparu depuis 1900.</a:t>
            </a:r>
          </a:p>
          <a:p>
            <a:r>
              <a:rPr lang="fr-CA" sz="2000" dirty="0"/>
              <a:t>Canaliser les rivières peut aggraver le risque d’inondation.</a:t>
            </a:r>
          </a:p>
          <a:p>
            <a:r>
              <a:rPr lang="fr-CA" sz="2000" dirty="0"/>
              <a:t>Déverser des ordures détruit les espaces verts naturels.</a:t>
            </a:r>
          </a:p>
          <a:p>
            <a:r>
              <a:rPr lang="fr-CA" sz="2000" dirty="0"/>
              <a:t>Détruire les mangroves et les récifs coralliens expose les villes littorales aux tempêtes.</a:t>
            </a:r>
          </a:p>
          <a:p>
            <a:r>
              <a:rPr lang="fr-CA" sz="2000" dirty="0"/>
              <a:t>Brûler ou drainer les tourbières libère du CO2.</a:t>
            </a:r>
          </a:p>
          <a:p>
            <a:endParaRPr lang="fr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636912"/>
            <a:ext cx="453650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644008" y="6016932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 rivière Los Angeles, Californie, États-Unis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Wikipedia</a:t>
            </a:r>
            <a:endParaRPr lang="en-US" sz="8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7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676488" cy="701731"/>
          </a:xfrm>
        </p:spPr>
        <p:txBody>
          <a:bodyPr>
            <a:normAutofit fontScale="90000"/>
          </a:bodyPr>
          <a:lstStyle/>
          <a:p>
            <a:r>
              <a:rPr lang="fr-CA" sz="2400" dirty="0"/>
              <a:t>Agir en faveur des zones humides urbaines :</a:t>
            </a:r>
            <a:br>
              <a:rPr lang="fr-CA" sz="2400" dirty="0"/>
            </a:br>
            <a:r>
              <a:rPr lang="fr-CA" sz="2400" dirty="0">
                <a:solidFill>
                  <a:schemeClr val="tx1"/>
                </a:solidFill>
              </a:rPr>
              <a:t>Inscrire les zones humides dans la politique et la planification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38600" cy="3705275"/>
          </a:xfrm>
        </p:spPr>
        <p:txBody>
          <a:bodyPr>
            <a:normAutofit fontScale="77500" lnSpcReduction="20000"/>
          </a:bodyPr>
          <a:lstStyle/>
          <a:p>
            <a:r>
              <a:rPr lang="fr-CA" sz="2000" dirty="0"/>
              <a:t>Considérer les zones humides comme un élément naturel de l’infrastructure hydrologique.</a:t>
            </a:r>
          </a:p>
          <a:p>
            <a:r>
              <a:rPr lang="fr-CA" sz="2000" dirty="0"/>
              <a:t>Adopter des politiques pour limiter la dégradation, promouvoir une utilisation économe de l’eau.</a:t>
            </a:r>
          </a:p>
          <a:p>
            <a:r>
              <a:rPr lang="fr-CA" sz="2000" dirty="0"/>
              <a:t>Exemple : Accra, Ghana</a:t>
            </a:r>
          </a:p>
          <a:p>
            <a:pPr lvl="2"/>
            <a:r>
              <a:rPr lang="fr-CA" dirty="0"/>
              <a:t>La croissance rapide menaçait les zones humides locales</a:t>
            </a:r>
          </a:p>
          <a:p>
            <a:pPr lvl="2"/>
            <a:r>
              <a:rPr lang="fr-CA" dirty="0"/>
              <a:t>La ville a répondu par des mesures intégrées en</a:t>
            </a:r>
          </a:p>
          <a:p>
            <a:pPr lvl="3"/>
            <a:r>
              <a:rPr lang="fr-CA" sz="1400" dirty="0"/>
              <a:t>Appliquant des règlements d’urbanisation</a:t>
            </a:r>
          </a:p>
          <a:p>
            <a:pPr lvl="3"/>
            <a:r>
              <a:rPr lang="fr-CA" sz="1400" dirty="0"/>
              <a:t>Créant des ceintures vertes pour contrôler l’expansion</a:t>
            </a:r>
          </a:p>
          <a:p>
            <a:pPr lvl="3"/>
            <a:r>
              <a:rPr lang="fr-CA" sz="1400" dirty="0"/>
              <a:t>Proposant des programmes d’éducation aux résidents</a:t>
            </a:r>
          </a:p>
          <a:p>
            <a:pPr lvl="3"/>
            <a:r>
              <a:rPr lang="fr-CA" sz="1400" dirty="0"/>
              <a:t>Inscrivant deux zones humides locales sur la Liste de Ramsar</a:t>
            </a:r>
          </a:p>
          <a:p>
            <a:endParaRPr lang="en-GB" sz="20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283968" y="6304964"/>
            <a:ext cx="4656230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Site Ramsar de la lagune de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Sakumono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dans le grand Accra, Ghana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869"/>
            <a:ext cx="4656230" cy="35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627716" cy="701731"/>
          </a:xfrm>
        </p:spPr>
        <p:txBody>
          <a:bodyPr>
            <a:normAutofit fontScale="90000"/>
          </a:bodyPr>
          <a:lstStyle/>
          <a:p>
            <a:r>
              <a:rPr lang="fr-CA" dirty="0"/>
              <a:t>Agir en faveur des zones humides urbaines :</a:t>
            </a:r>
            <a:br>
              <a:rPr lang="fr-CA" dirty="0"/>
            </a:br>
            <a:r>
              <a:rPr lang="fr-CA" sz="2400" dirty="0">
                <a:solidFill>
                  <a:schemeClr val="tx1"/>
                </a:solidFill>
              </a:rPr>
              <a:t>Préserver et restaurer les zones humides urbaines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42792" cy="3705275"/>
          </a:xfrm>
        </p:spPr>
        <p:txBody>
          <a:bodyPr>
            <a:normAutofit fontScale="92500" lnSpcReduction="20000"/>
          </a:bodyPr>
          <a:lstStyle/>
          <a:p>
            <a:r>
              <a:rPr lang="fr-CA" sz="2000" dirty="0"/>
              <a:t>De nombreuses villes sont situées en zone côtière ou sur une plaine d’inondation où les zones humides dominaient autrefois le paysage.</a:t>
            </a:r>
          </a:p>
          <a:p>
            <a:r>
              <a:rPr lang="fr-CA" sz="2000" dirty="0"/>
              <a:t>Restaurer activement les zones humides – et leurs avantages. </a:t>
            </a:r>
          </a:p>
          <a:p>
            <a:r>
              <a:rPr lang="fr-CA" sz="2000" dirty="0"/>
              <a:t>Exemple : London </a:t>
            </a:r>
            <a:r>
              <a:rPr lang="fr-CA" sz="2000" dirty="0" err="1"/>
              <a:t>Wetland</a:t>
            </a:r>
            <a:r>
              <a:rPr lang="fr-CA" sz="2000" dirty="0"/>
              <a:t> Centre</a:t>
            </a:r>
          </a:p>
          <a:p>
            <a:pPr lvl="2"/>
            <a:r>
              <a:rPr lang="fr-CA" sz="1400" dirty="0"/>
              <a:t>40 hectares de zones humides restaurées sur le site de quatre anciens réservoirs d’eau  </a:t>
            </a:r>
          </a:p>
          <a:p>
            <a:pPr lvl="2"/>
            <a:r>
              <a:rPr lang="fr-CA" sz="1400" dirty="0"/>
              <a:t>Accueille aujourd’hui une riche vie sauvage dont 180 espèces d’oiseaux  </a:t>
            </a:r>
          </a:p>
          <a:p>
            <a:pPr lvl="2"/>
            <a:r>
              <a:rPr lang="fr-CA" sz="1400" dirty="0"/>
              <a:t>Un centre d’accueil des visiteurs pour l’éducation aux zones humides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337788" y="5949280"/>
            <a:ext cx="411671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Héron cendré au London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8" y="2420888"/>
            <a:ext cx="4577928" cy="34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244440" cy="701731"/>
          </a:xfrm>
        </p:spPr>
        <p:txBody>
          <a:bodyPr>
            <a:normAutofit fontScale="90000"/>
          </a:bodyPr>
          <a:lstStyle/>
          <a:p>
            <a:r>
              <a:rPr lang="fr-CA" dirty="0"/>
              <a:t>Agir pour les zones humides urbaines :</a:t>
            </a:r>
            <a:br>
              <a:rPr lang="fr-CA" dirty="0"/>
            </a:br>
            <a:r>
              <a:rPr lang="fr-CA" sz="2400" dirty="0">
                <a:solidFill>
                  <a:schemeClr val="tx1"/>
                </a:solidFill>
              </a:rPr>
              <a:t>Faire participer les résidents à la planification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fr-CA" sz="2000" dirty="0"/>
              <a:t>Souvent, les gens dépendent des zones humides locales pour leurs moyens d’existence; il importe d’avoir leur avis et d’obtenir leur adhésion</a:t>
            </a:r>
          </a:p>
          <a:p>
            <a:r>
              <a:rPr lang="fr-CA" sz="2000" dirty="0"/>
              <a:t>Exemple : Site Ramsar de </a:t>
            </a:r>
            <a:r>
              <a:rPr lang="fr-CA" sz="2000" dirty="0" err="1"/>
              <a:t>Stung</a:t>
            </a:r>
            <a:r>
              <a:rPr lang="fr-CA" sz="2000" dirty="0"/>
              <a:t> </a:t>
            </a:r>
            <a:r>
              <a:rPr lang="fr-CA" sz="2000" dirty="0" err="1"/>
              <a:t>Treng</a:t>
            </a:r>
            <a:r>
              <a:rPr lang="fr-CA" sz="2000" dirty="0"/>
              <a:t>, Cambodge</a:t>
            </a:r>
          </a:p>
          <a:p>
            <a:pPr lvl="2"/>
            <a:r>
              <a:rPr lang="fr-CA" sz="1400" dirty="0"/>
              <a:t>Site de 14 600 hectares avec 21 villages et 10 000 habitants tributaires de la pêche</a:t>
            </a:r>
          </a:p>
          <a:p>
            <a:pPr lvl="2"/>
            <a:r>
              <a:rPr lang="fr-CA" sz="1400" dirty="0"/>
              <a:t>On y trouve plusieurs espèces en danger</a:t>
            </a:r>
          </a:p>
          <a:p>
            <a:pPr lvl="2"/>
            <a:r>
              <a:rPr lang="fr-CA" sz="1400" dirty="0"/>
              <a:t>Les communautés ont limité la pêche dans des zones critiques au moment du frai et, aujourd’hui, les poissons de grande taille reviennent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6243351"/>
            <a:ext cx="446449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Mise en place de la signalisation au Site Ramsar de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Stung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Treng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Convention de Ramsar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34" y="2420888"/>
            <a:ext cx="4593704" cy="3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856000" cy="701731"/>
          </a:xfrm>
        </p:spPr>
        <p:txBody>
          <a:bodyPr>
            <a:normAutofit fontScale="90000"/>
          </a:bodyPr>
          <a:lstStyle/>
          <a:p>
            <a:r>
              <a:rPr lang="fr-CA" dirty="0"/>
              <a:t>Agir pour les zones humides urbaines </a:t>
            </a:r>
            <a:r>
              <a:rPr lang="fr-CA"/>
              <a:t>: </a:t>
            </a:r>
            <a:br>
              <a:rPr lang="fr-CA"/>
            </a:br>
            <a:r>
              <a:rPr lang="fr-CA">
                <a:solidFill>
                  <a:schemeClr val="tx1"/>
                </a:solidFill>
              </a:rPr>
              <a:t>Diminuer </a:t>
            </a:r>
            <a:r>
              <a:rPr lang="fr-CA" dirty="0">
                <a:solidFill>
                  <a:schemeClr val="tx1"/>
                </a:solidFill>
              </a:rPr>
              <a:t>la consommation d’eau et les écoulements nocifs</a:t>
            </a: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820069"/>
            <a:ext cx="4036864" cy="3705275"/>
          </a:xfrm>
        </p:spPr>
        <p:txBody>
          <a:bodyPr>
            <a:normAutofit lnSpcReduction="10000"/>
          </a:bodyPr>
          <a:lstStyle/>
          <a:p>
            <a:r>
              <a:rPr lang="fr-CA" sz="2000" dirty="0"/>
              <a:t>À titre personnel, éviter les matières toxiques qui drainent dans les zones humides  </a:t>
            </a:r>
          </a:p>
          <a:p>
            <a:r>
              <a:rPr lang="fr-CA" sz="2000" dirty="0"/>
              <a:t>En tant que villes, agir pour réduire la consommation d’eau </a:t>
            </a:r>
          </a:p>
          <a:p>
            <a:r>
              <a:rPr lang="fr-CA" sz="2000" dirty="0"/>
              <a:t>Exemple : Quito, Équateur</a:t>
            </a:r>
          </a:p>
          <a:p>
            <a:pPr lvl="2"/>
            <a:r>
              <a:rPr lang="fr-CA" sz="1400" dirty="0"/>
              <a:t>Mesure détaillée de l’utilisation de l’eau en 2012-2014, dans le Projet Empreinte des villes</a:t>
            </a:r>
          </a:p>
          <a:p>
            <a:pPr lvl="2"/>
            <a:r>
              <a:rPr lang="fr-CA" sz="1400" dirty="0"/>
              <a:t>But : diminuer l’empreinte eau de 68% avant 2032 </a:t>
            </a:r>
          </a:p>
          <a:p>
            <a:pPr lvl="2"/>
            <a:r>
              <a:rPr lang="fr-CA" sz="1400" dirty="0"/>
              <a:t>Promouvoir les toilettes écologiques, les dispositifs d’économie d’eau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499992" y="6237312"/>
            <a:ext cx="309965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Quito, Équateur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1" name="Picture 3" descr="C:\Users\Admin\Downloads\Urban wetlands\800px-TelefériQo_views_of_mountains_and_Quito_-_Ecuador_-_South_Americ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2925"/>
            <a:ext cx="4644008" cy="35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5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7338" y="2132856"/>
            <a:ext cx="8569325" cy="4203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Le </a:t>
            </a:r>
            <a:r>
              <a:rPr lang="fr-CA" dirty="0"/>
              <a:t>2 février de chaque année, elle marque l’adoption de la Convention de Ramsar, en Iran, en 1971 </a:t>
            </a:r>
            <a:endParaRPr lang="fr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/>
              <a:t>Les zones humides pour un avenir urbain durable, </a:t>
            </a:r>
            <a:r>
              <a:rPr lang="fr-CA" dirty="0"/>
              <a:t>le thème de 2018 souligne le rôle important des zones humides urbaines qui rendent les villes agréables à vivre</a:t>
            </a:r>
            <a:endParaRPr lang="fr-CA" sz="2000" dirty="0"/>
          </a:p>
          <a:p>
            <a:pPr marL="0" indent="0">
              <a:buNone/>
            </a:pPr>
            <a:r>
              <a:rPr lang="fr-CA" sz="2000" b="1" dirty="0"/>
              <a:t>Comment participer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Organisez une activité pour enseigner l’importance des zones humides urbaines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Enregistrez-vous et téléchargez votre activité : </a:t>
            </a:r>
            <a:r>
              <a:rPr lang="fr-CA" sz="2000" dirty="0">
                <a:hlinkClick r:id="rId2"/>
              </a:rPr>
              <a:t>www.worldwetlandsday.org</a:t>
            </a:r>
            <a:r>
              <a:rPr lang="fr-CA" sz="2000" dirty="0"/>
              <a:t>/fr/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/>
              <a:t>Échangez le matériel d’information sur les réseaux sociaux pour sensibiliser aux zones humides.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532472" cy="701731"/>
          </a:xfrm>
        </p:spPr>
        <p:txBody>
          <a:bodyPr/>
          <a:lstStyle/>
          <a:p>
            <a:r>
              <a:rPr lang="fr-CA" sz="2400" dirty="0"/>
              <a:t>Journée mondiale des zones humides 2018 – Participez!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352000" y="6443976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316448" cy="701731"/>
          </a:xfrm>
        </p:spPr>
        <p:txBody>
          <a:bodyPr>
            <a:normAutofit fontScale="90000"/>
          </a:bodyPr>
          <a:lstStyle/>
          <a:p>
            <a:r>
              <a:rPr lang="fr-CA" dirty="0"/>
              <a:t>Agir pour les zones humides urbaines :</a:t>
            </a:r>
            <a:br>
              <a:rPr lang="fr-CA" dirty="0"/>
            </a:br>
            <a:r>
              <a:rPr lang="fr-CA" dirty="0">
                <a:solidFill>
                  <a:schemeClr val="tx1"/>
                </a:solidFill>
              </a:rPr>
              <a:t>Faire participer les jeunes et la communauté</a:t>
            </a: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38600" cy="3705275"/>
          </a:xfrm>
        </p:spPr>
        <p:txBody>
          <a:bodyPr>
            <a:normAutofit fontScale="92500" lnSpcReduction="20000"/>
          </a:bodyPr>
          <a:lstStyle/>
          <a:p>
            <a:r>
              <a:rPr lang="fr-CA" sz="2000" dirty="0"/>
              <a:t>Se joindre à un exercice de nettoyage d’une zone humide locale ou l’organiser </a:t>
            </a:r>
          </a:p>
          <a:p>
            <a:r>
              <a:rPr lang="fr-CA" sz="2000" dirty="0"/>
              <a:t>Organiser la formation communautaire à la conservation et à l’utilisation rationnelle des zones humides   </a:t>
            </a:r>
          </a:p>
          <a:p>
            <a:r>
              <a:rPr lang="fr-CA" sz="2000" dirty="0"/>
              <a:t>Exemple : Réserve écologique de </a:t>
            </a:r>
            <a:r>
              <a:rPr lang="fr-CA" sz="2000" dirty="0" err="1"/>
              <a:t>Bolsa</a:t>
            </a:r>
            <a:r>
              <a:rPr lang="fr-CA" sz="2000" dirty="0"/>
              <a:t> Chica, Californie</a:t>
            </a:r>
          </a:p>
          <a:p>
            <a:pPr lvl="2"/>
            <a:r>
              <a:rPr lang="fr-CA" sz="1400" dirty="0"/>
              <a:t>356 hectares de zone humide côtière protégée près de Los Angeles</a:t>
            </a:r>
          </a:p>
          <a:p>
            <a:pPr lvl="2"/>
            <a:r>
              <a:rPr lang="fr-CA" sz="1400" dirty="0"/>
              <a:t>Une association à but non lucratif organise deux journées de service public par mois </a:t>
            </a:r>
          </a:p>
          <a:p>
            <a:pPr lvl="2"/>
            <a:r>
              <a:rPr lang="fr-CA" sz="1400" dirty="0"/>
              <a:t>Les bénévoles ramassent 10 tonnes de déchets et de débris chaque année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4883"/>
            <a:ext cx="4644007" cy="2604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499992" y="5296852"/>
            <a:ext cx="352839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Nettoyage d’un Site Ramsar au Ghana, 2015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Convention de Ramsar, Concours de photos JMZ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7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4000" dirty="0"/>
              <a:t>Merci</a:t>
            </a:r>
            <a:r>
              <a:rPr lang="fr-CA" sz="4000" spc="-150" dirty="0"/>
              <a:t> </a:t>
            </a:r>
            <a:r>
              <a:rPr lang="fr-CA" sz="4000" dirty="0"/>
              <a:t>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3620616"/>
            <a:ext cx="7704856" cy="1752600"/>
          </a:xfrm>
        </p:spPr>
        <p:txBody>
          <a:bodyPr>
            <a:normAutofit/>
          </a:bodyPr>
          <a:lstStyle/>
          <a:p>
            <a:pPr algn="l"/>
            <a:r>
              <a:rPr lang="fr-CA" sz="2400" b="1" dirty="0">
                <a:solidFill>
                  <a:schemeClr val="tx1"/>
                </a:solidFill>
              </a:rPr>
              <a:t>Convention de Ramsar sur les zones humides</a:t>
            </a:r>
          </a:p>
          <a:p>
            <a:pPr algn="l"/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Rue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Mauverney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 28 | CH-1196 Gland | Suisse</a:t>
            </a:r>
          </a:p>
          <a:p>
            <a:pPr algn="l"/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+41 22 999 01 70 | 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ramsar@ramsar.org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0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060847"/>
            <a:ext cx="3996630" cy="43924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les graphiques de la population urbaine, la prévision du pourcentage de citadins en 2050 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800" dirty="0"/>
              <a:t>Division de la population du Département des affaires économiques et sociales (ONU DAES) </a:t>
            </a:r>
            <a:r>
              <a:rPr lang="fr-CH" sz="800" dirty="0"/>
              <a:t>: </a:t>
            </a:r>
            <a:r>
              <a:rPr lang="fr-CH" sz="800" i="1" dirty="0"/>
              <a:t>World </a:t>
            </a:r>
            <a:r>
              <a:rPr lang="fr-CH" sz="800" i="1" dirty="0" err="1"/>
              <a:t>Urbanization</a:t>
            </a:r>
            <a:r>
              <a:rPr lang="fr-CH" sz="800" i="1" dirty="0"/>
              <a:t> Prospects: The 2014 </a:t>
            </a:r>
            <a:r>
              <a:rPr lang="fr-CH" sz="800" i="1" dirty="0" err="1"/>
              <a:t>Revision</a:t>
            </a:r>
            <a:r>
              <a:rPr lang="fr-CH" sz="800" dirty="0"/>
              <a:t>, p. 25 and p.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>
                <a:hlinkClick r:id="rId2"/>
              </a:rPr>
              <a:t>https://esa.un.org/unpd/wup/Publications/Files/WUP2014-Report.pdf</a:t>
            </a:r>
            <a:r>
              <a:rPr lang="fr-CH" sz="8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la population urbaine actuelle (2016), le taux de croissance annuel et le pourcentage de citadins 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800" dirty="0"/>
              <a:t>Division de la population du Département des affaires économiques et sociales (ONU DAES) </a:t>
            </a:r>
            <a:r>
              <a:rPr lang="fr-CH" sz="800" dirty="0"/>
              <a:t>:  </a:t>
            </a:r>
            <a:r>
              <a:rPr lang="fr-CH" sz="800" i="1" dirty="0"/>
              <a:t>The </a:t>
            </a:r>
            <a:r>
              <a:rPr lang="fr-CH" sz="800" i="1" dirty="0" err="1"/>
              <a:t>World's</a:t>
            </a:r>
            <a:r>
              <a:rPr lang="fr-CH" sz="800" i="1" dirty="0"/>
              <a:t> </a:t>
            </a:r>
            <a:r>
              <a:rPr lang="fr-CH" sz="800" i="1" dirty="0" err="1"/>
              <a:t>Cities</a:t>
            </a:r>
            <a:r>
              <a:rPr lang="fr-CH" sz="800" i="1" dirty="0"/>
              <a:t> in 2016 Data </a:t>
            </a:r>
            <a:r>
              <a:rPr lang="fr-CH" sz="800" i="1" dirty="0" err="1"/>
              <a:t>Booklet</a:t>
            </a:r>
            <a:r>
              <a:rPr lang="fr-CH" sz="800" i="1" dirty="0"/>
              <a:t> </a:t>
            </a:r>
            <a:r>
              <a:rPr lang="fr-CH" sz="800" dirty="0"/>
              <a:t>(ST/ESA/ SER.A/392), p.3, p.6 and p. ii  </a:t>
            </a:r>
            <a:r>
              <a:rPr lang="fr-CH" sz="800" dirty="0">
                <a:hlinkClick r:id="rId3"/>
              </a:rPr>
              <a:t>http://www.un.org/en/development/desa/population/publications/pdf/urbanization/the_worlds_cities_in_2016_data_booklet.pdf</a:t>
            </a:r>
            <a:r>
              <a:rPr lang="fr-CH" sz="8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le nombre de mégalopoles aujourd’hui et en 2030 :même source que ci-dessus, p.2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l’Indice d’étendue des zones humides 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Dixon, </a:t>
            </a:r>
            <a:r>
              <a:rPr lang="fr-CH" sz="800" dirty="0" err="1"/>
              <a:t>Lohb</a:t>
            </a:r>
            <a:r>
              <a:rPr lang="fr-CH" sz="800" dirty="0"/>
              <a:t>, Davidson, </a:t>
            </a:r>
            <a:r>
              <a:rPr lang="fr-CH" sz="800" dirty="0" err="1"/>
              <a:t>Beltramee</a:t>
            </a:r>
            <a:r>
              <a:rPr lang="fr-CH" sz="800" dirty="0"/>
              <a:t>, Freeman, Walpole: </a:t>
            </a:r>
            <a:r>
              <a:rPr lang="fr-CH" sz="800" i="1" dirty="0" err="1"/>
              <a:t>Wetland</a:t>
            </a:r>
            <a:r>
              <a:rPr lang="fr-CH" sz="800" i="1" dirty="0"/>
              <a:t> </a:t>
            </a:r>
            <a:r>
              <a:rPr lang="fr-CH" sz="800" i="1" dirty="0" err="1"/>
              <a:t>Extent</a:t>
            </a:r>
            <a:r>
              <a:rPr lang="fr-CH" sz="800" i="1" dirty="0"/>
              <a:t> Index Trends</a:t>
            </a:r>
            <a:r>
              <a:rPr lang="fr-CH" sz="800" dirty="0"/>
              <a:t>, </a:t>
            </a:r>
            <a:r>
              <a:rPr lang="fr-CH" sz="800" dirty="0">
                <a:hlinkClick r:id="rId4"/>
              </a:rPr>
              <a:t>http://www.ipbes.net/sites/default/files/Metadata_UNEPWCMC_Wetland_Extent_Trend_Index.pdf</a:t>
            </a:r>
            <a:r>
              <a:rPr lang="fr-CH" sz="8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l’atténuation des ondes de tempête par les mangroves 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 err="1"/>
              <a:t>Keqi</a:t>
            </a:r>
            <a:r>
              <a:rPr lang="fr-CH" sz="800" dirty="0"/>
              <a:t> Zhang et al., </a:t>
            </a:r>
            <a:r>
              <a:rPr lang="fr-CH" sz="800" i="1" dirty="0"/>
              <a:t>The </a:t>
            </a:r>
            <a:r>
              <a:rPr lang="fr-CH" sz="800" i="1" dirty="0" err="1"/>
              <a:t>role</a:t>
            </a:r>
            <a:r>
              <a:rPr lang="fr-CH" sz="800" i="1" dirty="0"/>
              <a:t> of mangroves in </a:t>
            </a:r>
            <a:r>
              <a:rPr lang="fr-CH" sz="800" i="1" dirty="0" err="1"/>
              <a:t>attenuating</a:t>
            </a:r>
            <a:r>
              <a:rPr lang="fr-CH" sz="800" i="1" dirty="0"/>
              <a:t> </a:t>
            </a:r>
            <a:r>
              <a:rPr lang="fr-CH" sz="800" i="1" dirty="0" err="1"/>
              <a:t>storm</a:t>
            </a:r>
            <a:r>
              <a:rPr lang="fr-CH" sz="800" i="1" dirty="0"/>
              <a:t> </a:t>
            </a:r>
            <a:r>
              <a:rPr lang="fr-CH" sz="800" i="1" dirty="0" err="1"/>
              <a:t>surges</a:t>
            </a:r>
            <a:r>
              <a:rPr lang="fr-CH" sz="800" dirty="0"/>
              <a:t>, (abstract)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>
                <a:hlinkClick r:id="rId5"/>
              </a:rPr>
              <a:t>http://www.sciencedirect.com/science/article/pii/S0272771412000674</a:t>
            </a:r>
            <a:r>
              <a:rPr lang="fr-CH" sz="800" dirty="0"/>
              <a:t>  </a:t>
            </a:r>
          </a:p>
          <a:p>
            <a:pPr>
              <a:spcAft>
                <a:spcPts val="0"/>
              </a:spcAft>
            </a:pPr>
            <a:r>
              <a:rPr lang="fr-CH" sz="800" dirty="0"/>
              <a:t>Pour les dommages évités par les zones humides lors de l’ouragan Sandy : </a:t>
            </a:r>
          </a:p>
          <a:p>
            <a:pPr>
              <a:spcAft>
                <a:spcPts val="0"/>
              </a:spcAft>
            </a:pPr>
            <a:r>
              <a:rPr lang="fr-CH" sz="800" dirty="0"/>
              <a:t>Lloyd’s </a:t>
            </a:r>
            <a:r>
              <a:rPr lang="fr-CH" sz="800" dirty="0" err="1"/>
              <a:t>Tercentenary</a:t>
            </a:r>
            <a:r>
              <a:rPr lang="fr-CH" sz="800" dirty="0"/>
              <a:t> </a:t>
            </a:r>
            <a:r>
              <a:rPr lang="fr-CH" sz="800" dirty="0" err="1"/>
              <a:t>Research</a:t>
            </a:r>
            <a:r>
              <a:rPr lang="fr-CH" sz="800" dirty="0"/>
              <a:t> </a:t>
            </a:r>
            <a:r>
              <a:rPr lang="fr-CH" sz="800" dirty="0" err="1"/>
              <a:t>Foundation</a:t>
            </a:r>
            <a:r>
              <a:rPr lang="fr-CH" sz="800" dirty="0"/>
              <a:t>: </a:t>
            </a:r>
            <a:r>
              <a:rPr lang="fr-CH" sz="800" i="1" dirty="0" err="1"/>
              <a:t>Coastal</a:t>
            </a:r>
            <a:r>
              <a:rPr lang="fr-CH" sz="800" i="1" dirty="0"/>
              <a:t> </a:t>
            </a:r>
            <a:r>
              <a:rPr lang="fr-CH" sz="800" i="1" dirty="0" err="1"/>
              <a:t>Wetlands</a:t>
            </a:r>
            <a:r>
              <a:rPr lang="fr-CH" sz="800" i="1" dirty="0"/>
              <a:t> and Flood Damage </a:t>
            </a:r>
            <a:r>
              <a:rPr lang="fr-CH" sz="800" i="1" dirty="0" err="1"/>
              <a:t>Reduction</a:t>
            </a:r>
            <a:r>
              <a:rPr lang="fr-CH" sz="800" i="1" dirty="0"/>
              <a:t> – </a:t>
            </a:r>
            <a:r>
              <a:rPr lang="fr-CH" sz="800" i="1" dirty="0" err="1"/>
              <a:t>Using</a:t>
            </a:r>
            <a:r>
              <a:rPr lang="fr-CH" sz="800" i="1" dirty="0"/>
              <a:t> </a:t>
            </a:r>
            <a:r>
              <a:rPr lang="fr-CH" sz="800" i="1" dirty="0" err="1"/>
              <a:t>Risk</a:t>
            </a:r>
            <a:r>
              <a:rPr lang="fr-CH" sz="800" i="1" dirty="0"/>
              <a:t> </a:t>
            </a:r>
            <a:r>
              <a:rPr lang="fr-CH" sz="800" i="1" dirty="0" err="1"/>
              <a:t>Industry-based</a:t>
            </a:r>
            <a:r>
              <a:rPr lang="fr-CH" sz="800" i="1" dirty="0"/>
              <a:t> </a:t>
            </a:r>
            <a:r>
              <a:rPr lang="fr-CH" sz="800" i="1" dirty="0" err="1"/>
              <a:t>Models</a:t>
            </a:r>
            <a:r>
              <a:rPr lang="fr-CH" sz="800" i="1" dirty="0"/>
              <a:t> to </a:t>
            </a:r>
            <a:r>
              <a:rPr lang="fr-CH" sz="800" i="1" dirty="0" err="1"/>
              <a:t>Assess</a:t>
            </a:r>
            <a:r>
              <a:rPr lang="fr-CH" sz="800" i="1" dirty="0"/>
              <a:t> Natural </a:t>
            </a:r>
            <a:r>
              <a:rPr lang="fr-CH" sz="800" i="1" dirty="0" err="1"/>
              <a:t>Defenses</a:t>
            </a:r>
            <a:r>
              <a:rPr lang="fr-CH" sz="800" i="1" dirty="0"/>
              <a:t> in the </a:t>
            </a:r>
            <a:r>
              <a:rPr lang="fr-CH" sz="800" i="1" dirty="0" err="1"/>
              <a:t>Northeastern</a:t>
            </a:r>
            <a:r>
              <a:rPr lang="fr-CH" sz="800" i="1" dirty="0"/>
              <a:t> USA</a:t>
            </a:r>
            <a:r>
              <a:rPr lang="fr-CH" sz="800" dirty="0"/>
              <a:t>, p.2 </a:t>
            </a:r>
          </a:p>
          <a:p>
            <a:pPr>
              <a:spcAft>
                <a:spcPts val="0"/>
              </a:spcAft>
            </a:pPr>
            <a:r>
              <a:rPr lang="fr-CH" sz="800" u="sng" dirty="0">
                <a:hlinkClick r:id="rId6" invalidUrl="http://www.lloyds.com/~/media/files/lloyds/corporate responsibility/ltrf/coastal_wetlands_and_flood_damage_reduction.pdf?id=10.7291/V93X84KH"/>
              </a:rPr>
              <a:t>http://www.lloyds.com/~/media/files/lloyds/corporate%20responsibility/ltrf/coastal_wetlands_and_flood_damage_reduction.pdf?id=10.7291/V93X84KH</a:t>
            </a:r>
            <a:endParaRPr lang="fr-CH" sz="800" u="sng" dirty="0"/>
          </a:p>
          <a:p>
            <a:pPr>
              <a:spcAft>
                <a:spcPts val="0"/>
              </a:spcAft>
            </a:pPr>
            <a:r>
              <a:rPr lang="fr-CH" sz="800" dirty="0"/>
              <a:t>Pour les ressources mondiales en eau douce : </a:t>
            </a:r>
          </a:p>
          <a:p>
            <a:pPr>
              <a:spcAft>
                <a:spcPts val="0"/>
              </a:spcAft>
            </a:pPr>
            <a:r>
              <a:rPr lang="fr-CH" sz="800" dirty="0"/>
              <a:t>World Business Council for </a:t>
            </a:r>
            <a:r>
              <a:rPr lang="fr-CH" sz="800" dirty="0" err="1"/>
              <a:t>Sustainable</a:t>
            </a:r>
            <a:r>
              <a:rPr lang="fr-CH" sz="800" dirty="0"/>
              <a:t> </a:t>
            </a:r>
            <a:r>
              <a:rPr lang="fr-CH" sz="800" dirty="0" err="1"/>
              <a:t>Development</a:t>
            </a:r>
            <a:r>
              <a:rPr lang="fr-CH" sz="800" dirty="0"/>
              <a:t>: </a:t>
            </a:r>
            <a:r>
              <a:rPr lang="fr-CH" sz="800" i="1" dirty="0"/>
              <a:t>Water Fact &amp; Trends</a:t>
            </a:r>
            <a:r>
              <a:rPr lang="fr-CH" sz="800" dirty="0"/>
              <a:t>, 2009, p. 3</a:t>
            </a:r>
          </a:p>
          <a:p>
            <a:pPr>
              <a:spcAft>
                <a:spcPts val="0"/>
              </a:spcAft>
            </a:pPr>
            <a:r>
              <a:rPr lang="fr-CH" sz="800" dirty="0">
                <a:hlinkClick r:id="rId7"/>
              </a:rPr>
              <a:t>http://www.wbcsd.org/Pages/EDocument/EDocumentDetails.aspx?ID=137</a:t>
            </a:r>
            <a:r>
              <a:rPr lang="fr-CH" sz="800" dirty="0"/>
              <a:t> </a:t>
            </a:r>
          </a:p>
          <a:p>
            <a:pPr>
              <a:spcAft>
                <a:spcPts val="0"/>
              </a:spcAft>
            </a:pPr>
            <a:r>
              <a:rPr lang="fr-CH" sz="800" dirty="0"/>
              <a:t>Pour la dépendance de l’Asie sur les eaux souterraines :</a:t>
            </a:r>
          </a:p>
          <a:p>
            <a:pPr>
              <a:spcAft>
                <a:spcPts val="0"/>
              </a:spcAft>
            </a:pPr>
            <a:r>
              <a:rPr lang="fr-CH" sz="800" dirty="0"/>
              <a:t>Institute for Global </a:t>
            </a:r>
            <a:r>
              <a:rPr lang="fr-CH" sz="800" dirty="0" err="1"/>
              <a:t>Environmental</a:t>
            </a:r>
            <a:r>
              <a:rPr lang="fr-CH" sz="800" dirty="0"/>
              <a:t> </a:t>
            </a:r>
            <a:r>
              <a:rPr lang="fr-CH" sz="800" dirty="0" err="1"/>
              <a:t>Strategies</a:t>
            </a:r>
            <a:r>
              <a:rPr lang="fr-CH" sz="800" dirty="0"/>
              <a:t> White Paper, </a:t>
            </a:r>
            <a:r>
              <a:rPr lang="fr-CH" sz="800" dirty="0" err="1"/>
              <a:t>Chapter</a:t>
            </a:r>
            <a:r>
              <a:rPr lang="fr-CH" sz="800" dirty="0"/>
              <a:t> 7: </a:t>
            </a:r>
            <a:r>
              <a:rPr lang="fr-CH" sz="800" i="1" dirty="0" err="1"/>
              <a:t>Groundwater</a:t>
            </a:r>
            <a:r>
              <a:rPr lang="fr-CH" sz="800" i="1" dirty="0"/>
              <a:t> and </a:t>
            </a:r>
            <a:r>
              <a:rPr lang="fr-CH" sz="800" i="1" dirty="0" err="1"/>
              <a:t>climate</a:t>
            </a:r>
            <a:r>
              <a:rPr lang="fr-CH" sz="800" i="1" dirty="0"/>
              <a:t> change: no longer the </a:t>
            </a:r>
            <a:r>
              <a:rPr lang="fr-CH" sz="800" i="1" dirty="0" err="1"/>
              <a:t>hidden</a:t>
            </a:r>
            <a:r>
              <a:rPr lang="fr-CH" sz="800" i="1" dirty="0"/>
              <a:t> </a:t>
            </a:r>
            <a:r>
              <a:rPr lang="fr-CH" sz="800" i="1" dirty="0" err="1"/>
              <a:t>resource</a:t>
            </a:r>
            <a:r>
              <a:rPr lang="fr-CH" sz="800" dirty="0"/>
              <a:t>, p.160</a:t>
            </a:r>
          </a:p>
          <a:p>
            <a:pPr>
              <a:spcAft>
                <a:spcPts val="0"/>
              </a:spcAft>
            </a:pPr>
            <a:r>
              <a:rPr lang="fr-CH" sz="800" dirty="0">
                <a:hlinkClick r:id="rId8"/>
              </a:rPr>
              <a:t>http://pub.iges.or.jp/modules/envirolib/upload/1565/attach/09_chapter7.pdf</a:t>
            </a:r>
            <a:r>
              <a:rPr lang="fr-CH" sz="800" dirty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Pour la dépendance des Européens sur les eaux souterraines 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/>
              <a:t>http://ec.europa.eu/environment/water/water-framework/groundwater/resource.htm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800" dirty="0">
                <a:hlinkClick r:id="rId9"/>
              </a:rPr>
              <a:t>http://epp.eurostat.ec.europa.eu/statistics_explained/index.php/Population_and_population_change_statistics</a:t>
            </a:r>
            <a:r>
              <a:rPr lang="fr-CH" sz="800" dirty="0"/>
              <a:t> </a:t>
            </a:r>
          </a:p>
          <a:p>
            <a:pPr>
              <a:spcAft>
                <a:spcPts val="0"/>
              </a:spcAft>
            </a:pPr>
            <a:endParaRPr lang="fr-CH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CH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CH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CH" sz="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488000" cy="432048"/>
          </a:xfrm>
        </p:spPr>
        <p:txBody>
          <a:bodyPr/>
          <a:lstStyle/>
          <a:p>
            <a:r>
              <a:rPr lang="fr-CA" dirty="0"/>
              <a:t>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427984" y="2066755"/>
            <a:ext cx="3996630" cy="4248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266700" marR="0" indent="-2651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9050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Frutiger 45 Light" charset="0"/>
              <a:buNone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15975" marR="0" indent="-280988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4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731838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rgbClr val="000000"/>
                </a:solidFill>
                <a:latin typeface="+mn-lt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100">
                <a:solidFill>
                  <a:srgbClr val="000000"/>
                </a:solidFill>
                <a:latin typeface="+mn-lt"/>
              </a:defRPr>
            </a:lvl6pPr>
            <a:lvl7pPr marL="270000" indent="-270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la valeur des services du marais de </a:t>
            </a:r>
            <a:r>
              <a:rPr lang="fr-CH" sz="800" dirty="0" err="1"/>
              <a:t>Nakivubo</a:t>
            </a:r>
            <a:r>
              <a:rPr lang="fr-CH" sz="800" dirty="0"/>
              <a:t>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Convention de Ramsar : </a:t>
            </a:r>
            <a:r>
              <a:rPr lang="fr-CH" sz="800" i="1" dirty="0"/>
              <a:t>Note d’information 6 – Vers l’utilisation rationnelle des zones humides urbaines et périurbaines</a:t>
            </a:r>
            <a:r>
              <a:rPr lang="fr-CH" sz="800" dirty="0"/>
              <a:t>, p.6    </a:t>
            </a:r>
            <a:r>
              <a:rPr lang="fr-CH" sz="800" dirty="0">
                <a:hlinkClick r:id="rId10"/>
              </a:rPr>
              <a:t>http://www.ramsar.org/sites/default/files/bn6.pdf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informations sur la restauration du fleuve </a:t>
            </a:r>
            <a:r>
              <a:rPr lang="fr-CH" sz="800" dirty="0" err="1"/>
              <a:t>Xin’an</a:t>
            </a:r>
            <a:r>
              <a:rPr lang="fr-CH" sz="800" dirty="0"/>
              <a:t> de </a:t>
            </a:r>
            <a:r>
              <a:rPr lang="fr-CH" sz="800" dirty="0" err="1"/>
              <a:t>Huangshan</a:t>
            </a:r>
            <a:r>
              <a:rPr lang="fr-CH" sz="800" dirty="0"/>
              <a:t>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ONU Habitat: </a:t>
            </a:r>
            <a:r>
              <a:rPr lang="fr-CH" sz="800" i="1" dirty="0" err="1"/>
              <a:t>Urban</a:t>
            </a:r>
            <a:r>
              <a:rPr lang="fr-CH" sz="800" i="1" dirty="0"/>
              <a:t> </a:t>
            </a:r>
            <a:r>
              <a:rPr lang="fr-CH" sz="800" i="1" dirty="0" err="1"/>
              <a:t>Development</a:t>
            </a:r>
            <a:r>
              <a:rPr lang="fr-CH" sz="800" i="1" dirty="0"/>
              <a:t>, </a:t>
            </a:r>
            <a:r>
              <a:rPr lang="fr-CH" sz="800" i="1" dirty="0" err="1"/>
              <a:t>Biodiversity</a:t>
            </a:r>
            <a:r>
              <a:rPr lang="fr-CH" sz="800" i="1" dirty="0"/>
              <a:t> and </a:t>
            </a:r>
            <a:r>
              <a:rPr lang="fr-CH" sz="800" i="1" dirty="0" err="1"/>
              <a:t>Wetland</a:t>
            </a:r>
            <a:r>
              <a:rPr lang="fr-CH" sz="800" i="1" dirty="0"/>
              <a:t> Management – Expert Workshop</a:t>
            </a:r>
            <a:r>
              <a:rPr lang="fr-CH" sz="800" dirty="0"/>
              <a:t>, p.38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>
                <a:hlinkClick r:id="rId11"/>
              </a:rPr>
              <a:t>http://mirror.unhabitat.org/downloads/docs/ExpertWorkshopWetlands.pdf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le nombre de personnes tributaires de la pêche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Organisation des Nations Unies pour l’alimentation et l’agriculture : </a:t>
            </a:r>
            <a:r>
              <a:rPr lang="fr-CH" sz="800" i="1" dirty="0"/>
              <a:t>Fish Trade and </a:t>
            </a:r>
            <a:r>
              <a:rPr lang="fr-CH" sz="800" i="1" dirty="0" err="1"/>
              <a:t>Human</a:t>
            </a:r>
            <a:r>
              <a:rPr lang="fr-CH" sz="800" i="1" dirty="0"/>
              <a:t> Nutrition,</a:t>
            </a:r>
            <a:r>
              <a:rPr lang="fr-CH" sz="800" dirty="0"/>
              <a:t> p.2 </a:t>
            </a:r>
            <a:r>
              <a:rPr lang="fr-CH" sz="800" dirty="0">
                <a:hlinkClick r:id="rId12"/>
              </a:rPr>
              <a:t>http://www.fao.org/cofi/29401-083ff934c3ccfd8576005d8d0c19b04d6.pdf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la perte historique de zones humides depuis 1900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N. Davidson: </a:t>
            </a:r>
            <a:r>
              <a:rPr lang="fr-CH" sz="800" i="1" dirty="0"/>
              <a:t>How </a:t>
            </a:r>
            <a:r>
              <a:rPr lang="fr-CH" sz="800" i="1" dirty="0" err="1"/>
              <a:t>much</a:t>
            </a:r>
            <a:r>
              <a:rPr lang="fr-CH" sz="800" i="1" dirty="0"/>
              <a:t> </a:t>
            </a:r>
            <a:r>
              <a:rPr lang="fr-CH" sz="800" i="1" dirty="0" err="1"/>
              <a:t>wetland</a:t>
            </a:r>
            <a:r>
              <a:rPr lang="fr-CH" sz="800" i="1" dirty="0"/>
              <a:t> has the world </a:t>
            </a:r>
            <a:r>
              <a:rPr lang="fr-CH" sz="800" i="1" dirty="0" err="1"/>
              <a:t>lost</a:t>
            </a:r>
            <a:r>
              <a:rPr lang="fr-CH" sz="800" i="1" dirty="0"/>
              <a:t>? Long-</a:t>
            </a:r>
            <a:r>
              <a:rPr lang="fr-CH" sz="800" i="1" dirty="0" err="1"/>
              <a:t>term</a:t>
            </a:r>
            <a:r>
              <a:rPr lang="fr-CH" sz="800" i="1" dirty="0"/>
              <a:t> and </a:t>
            </a:r>
            <a:r>
              <a:rPr lang="fr-CH" sz="800" i="1" dirty="0" err="1"/>
              <a:t>recent</a:t>
            </a:r>
            <a:r>
              <a:rPr lang="fr-CH" sz="800" i="1" dirty="0"/>
              <a:t> trends in global </a:t>
            </a:r>
            <a:r>
              <a:rPr lang="fr-CH" sz="800" i="1" dirty="0" err="1"/>
              <a:t>wetland</a:t>
            </a:r>
            <a:r>
              <a:rPr lang="fr-CH" sz="800" i="1" dirty="0"/>
              <a:t> area</a:t>
            </a:r>
            <a:r>
              <a:rPr lang="fr-CH" sz="800" dirty="0"/>
              <a:t>, Marine and </a:t>
            </a:r>
            <a:r>
              <a:rPr lang="fr-CH" sz="800" dirty="0" err="1"/>
              <a:t>Freshwater</a:t>
            </a:r>
            <a:r>
              <a:rPr lang="fr-CH" sz="800" dirty="0"/>
              <a:t> </a:t>
            </a:r>
            <a:r>
              <a:rPr lang="fr-CH" sz="800" dirty="0" err="1"/>
              <a:t>Research</a:t>
            </a:r>
            <a:r>
              <a:rPr lang="fr-CH" sz="800" dirty="0"/>
              <a:t>, 2014, 65 ,pp. 934 and 940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>
                <a:hlinkClick r:id="rId13"/>
              </a:rPr>
              <a:t>http://dx.doi.org/10.1071/MF14173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informations sur la planification intégrée des zones humides d’Accra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Convention sur la diversité biologique et al., </a:t>
            </a:r>
            <a:r>
              <a:rPr lang="fr-CH" sz="800" i="1" dirty="0" err="1"/>
              <a:t>Cities</a:t>
            </a:r>
            <a:r>
              <a:rPr lang="fr-CH" sz="800" i="1" dirty="0"/>
              <a:t> and </a:t>
            </a:r>
            <a:r>
              <a:rPr lang="fr-CH" sz="800" i="1" dirty="0" err="1"/>
              <a:t>Biodiversity</a:t>
            </a:r>
            <a:r>
              <a:rPr lang="fr-CH" sz="800" i="1" dirty="0"/>
              <a:t> Outlook- Action and Policy</a:t>
            </a:r>
            <a:r>
              <a:rPr lang="fr-CH" sz="800" dirty="0"/>
              <a:t>, p. 41 - </a:t>
            </a:r>
            <a:r>
              <a:rPr lang="fr-CH" sz="800" dirty="0">
                <a:hlinkClick r:id="rId14"/>
              </a:rPr>
              <a:t>https://www.cbd.int/doc/health/cbo-action-policy-en.pdf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informations sur le London </a:t>
            </a:r>
            <a:r>
              <a:rPr lang="fr-CH" sz="800" dirty="0" err="1"/>
              <a:t>Wetland</a:t>
            </a:r>
            <a:r>
              <a:rPr lang="fr-CH" sz="800" dirty="0"/>
              <a:t> Centre du </a:t>
            </a:r>
            <a:r>
              <a:rPr lang="fr-CH" sz="800" dirty="0" err="1"/>
              <a:t>Wildfowl</a:t>
            </a:r>
            <a:r>
              <a:rPr lang="fr-CH" sz="800" dirty="0"/>
              <a:t> &amp; </a:t>
            </a:r>
            <a:r>
              <a:rPr lang="fr-CH" sz="800" dirty="0" err="1"/>
              <a:t>Wetlands</a:t>
            </a:r>
            <a:r>
              <a:rPr lang="fr-CH" sz="800" dirty="0"/>
              <a:t> Trust (WWT) : </a:t>
            </a:r>
            <a:r>
              <a:rPr lang="fr-CH" sz="800" dirty="0">
                <a:hlinkClick r:id="rId15"/>
              </a:rPr>
              <a:t>http://www.wwt.org.uk/wetland-centres/london/</a:t>
            </a:r>
            <a:r>
              <a:rPr lang="fr-CH" sz="800" dirty="0"/>
              <a:t>  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détails sur les efforts de conservation communautaires du Site Ramsar de </a:t>
            </a:r>
            <a:r>
              <a:rPr lang="fr-CH" sz="800" dirty="0" err="1"/>
              <a:t>Stung</a:t>
            </a:r>
            <a:r>
              <a:rPr lang="fr-CH" sz="800" dirty="0"/>
              <a:t> </a:t>
            </a:r>
            <a:r>
              <a:rPr lang="fr-CH" sz="800" dirty="0" err="1"/>
              <a:t>Treng</a:t>
            </a:r>
            <a:r>
              <a:rPr lang="fr-CH" sz="800" dirty="0"/>
              <a:t> 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>
                <a:hlinkClick r:id="rId16"/>
              </a:rPr>
              <a:t>https://www.worldfishcenter.org/content/integrating-fisheries-management-and-wetland-conservation-stung-treng-ramsar-site-cambodia</a:t>
            </a:r>
            <a:r>
              <a:rPr lang="fr-CH" sz="800" dirty="0"/>
              <a:t>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informations sur le projet de relevé de l’empreinte eau et carbone de Quito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 err="1"/>
              <a:t>Climate</a:t>
            </a:r>
            <a:r>
              <a:rPr lang="fr-CH" sz="800" dirty="0"/>
              <a:t> and </a:t>
            </a:r>
            <a:r>
              <a:rPr lang="fr-CH" sz="800" dirty="0" err="1"/>
              <a:t>Development</a:t>
            </a:r>
            <a:r>
              <a:rPr lang="fr-CH" sz="800" dirty="0"/>
              <a:t> </a:t>
            </a:r>
            <a:r>
              <a:rPr lang="fr-CH" sz="800" dirty="0" err="1"/>
              <a:t>Knowledge</a:t>
            </a:r>
            <a:r>
              <a:rPr lang="fr-CH" sz="800" dirty="0"/>
              <a:t> Network (CDKN): </a:t>
            </a:r>
            <a:r>
              <a:rPr lang="fr-CH" sz="800" dirty="0" err="1"/>
              <a:t>Cities</a:t>
            </a:r>
            <a:r>
              <a:rPr lang="fr-CH" sz="800" dirty="0"/>
              <a:t> </a:t>
            </a:r>
            <a:r>
              <a:rPr lang="fr-CH" sz="800" dirty="0" err="1"/>
              <a:t>Footprint</a:t>
            </a:r>
            <a:r>
              <a:rPr lang="fr-CH" sz="800" dirty="0"/>
              <a:t> Project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>
                <a:hlinkClick r:id="rId17"/>
              </a:rPr>
              <a:t>https://cdkn.org/project/carbon-and-water-footprint-assessments-andean-cities-phase-2/?loclang=en_gb</a:t>
            </a:r>
            <a:r>
              <a:rPr lang="fr-CH" sz="800" dirty="0"/>
              <a:t>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les objectifs en matière d’empreinte eau de Quito 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>
                <a:hlinkClick r:id="rId18"/>
              </a:rPr>
              <a:t>http://explorer.sustainia.me/cities/planning-for-smaller-co2-and-water-footprints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informations générales sur le site de </a:t>
            </a:r>
            <a:r>
              <a:rPr lang="fr-CH" sz="800" dirty="0" err="1"/>
              <a:t>Bolsa</a:t>
            </a:r>
            <a:r>
              <a:rPr lang="fr-CH" sz="800" dirty="0"/>
              <a:t> Chica : </a:t>
            </a:r>
            <a:r>
              <a:rPr lang="fr-CH" sz="800" dirty="0">
                <a:hlinkClick r:id="rId19"/>
              </a:rPr>
              <a:t>http://bolsachica.org</a:t>
            </a:r>
            <a:r>
              <a:rPr lang="fr-CH" sz="800" dirty="0"/>
              <a:t>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800" dirty="0"/>
              <a:t>Pour des estimations des déchets ramassés par les bénévoles dans le site de </a:t>
            </a:r>
            <a:r>
              <a:rPr lang="fr-CH" sz="800" dirty="0" err="1"/>
              <a:t>Bolsa</a:t>
            </a:r>
            <a:r>
              <a:rPr lang="fr-CH" sz="800" dirty="0"/>
              <a:t> Chica : </a:t>
            </a:r>
            <a:r>
              <a:rPr lang="fr-CH" sz="800" dirty="0">
                <a:hlinkClick r:id="rId20"/>
              </a:rPr>
              <a:t>https://www.egbar.org/wetlands-cleanup</a:t>
            </a:r>
            <a:r>
              <a:rPr lang="fr-CH" sz="800" dirty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r-CH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800" dirty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514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676488" cy="701731"/>
          </a:xfrm>
        </p:spPr>
        <p:txBody>
          <a:bodyPr/>
          <a:lstStyle/>
          <a:p>
            <a:r>
              <a:rPr lang="fr-CA" sz="2400" dirty="0"/>
              <a:t>La Convention de Ramsar sur les zones humides : </a:t>
            </a:r>
            <a:br>
              <a:rPr lang="fr-CA" sz="2400" dirty="0"/>
            </a:br>
            <a:r>
              <a:rPr lang="fr-CA" sz="2000" dirty="0">
                <a:solidFill>
                  <a:schemeClr val="tx1"/>
                </a:solidFill>
              </a:rPr>
              <a:t>Elle s’efforce d’inverser la perte et la dégradation des zones humides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19" y="2244005"/>
            <a:ext cx="5145073" cy="3705275"/>
          </a:xfrm>
        </p:spPr>
        <p:txBody>
          <a:bodyPr>
            <a:noAutofit/>
          </a:bodyPr>
          <a:lstStyle/>
          <a:p>
            <a:pPr lvl="0"/>
            <a:r>
              <a:rPr lang="fr-CA" sz="1800" dirty="0"/>
              <a:t>Premier traité mondial de l’environnement; le seul consacré à un seul écosystème</a:t>
            </a:r>
          </a:p>
          <a:p>
            <a:pPr lvl="2"/>
            <a:r>
              <a:rPr lang="fr-CA" sz="1400" dirty="0"/>
              <a:t>Adopté à Ramsar, Iran, en 1971</a:t>
            </a:r>
          </a:p>
          <a:p>
            <a:pPr lvl="0"/>
            <a:r>
              <a:rPr lang="fr-CA" sz="1800" dirty="0"/>
              <a:t>Les Parties s’engagent à inscrire des Sites Ramsar, utilisent leurs zones humides de façon rationnelle et coopèrent sur des questions transfrontalières</a:t>
            </a:r>
          </a:p>
          <a:p>
            <a:pPr lvl="0"/>
            <a:r>
              <a:rPr lang="fr-CA" sz="1800" dirty="0"/>
              <a:t>Nombre de Parties contractantes : 169</a:t>
            </a:r>
          </a:p>
          <a:p>
            <a:pPr lvl="0"/>
            <a:r>
              <a:rPr lang="fr-CA" sz="1800" dirty="0"/>
              <a:t>Nombre de Sites Ramsar : 2284</a:t>
            </a:r>
          </a:p>
          <a:p>
            <a:pPr lvl="0"/>
            <a:r>
              <a:rPr lang="fr-CA" sz="1800" dirty="0"/>
              <a:t>Superficie totale des Sites Ramsar : </a:t>
            </a:r>
            <a:r>
              <a:rPr lang="fr-CA" sz="1800" dirty="0">
                <a:latin typeface="proxima_nova_ltsemibold"/>
              </a:rPr>
              <a:t>220 673 362</a:t>
            </a:r>
            <a:r>
              <a:rPr lang="fr-CA" sz="1800" dirty="0"/>
              <a:t> ha (un peu plus que le Mexique)</a:t>
            </a:r>
          </a:p>
          <a:p>
            <a:pPr lvl="2"/>
            <a:r>
              <a:rPr lang="fr-CA" sz="1400" dirty="0">
                <a:hlinkClick r:id="rId2"/>
              </a:rPr>
              <a:t>www.ramsar.org/sites-countries/the-ramsar-sites</a:t>
            </a:r>
            <a:r>
              <a:rPr lang="fr-CA" sz="1400" dirty="0"/>
              <a:t>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443976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54352" y="4922701"/>
            <a:ext cx="363589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53</a:t>
            </a:r>
            <a:r>
              <a:rPr lang="fr-FR" sz="1200" kern="0" baseline="30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fr-FR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réunion du comité permanent, Gland, Suisse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Convention Ramsar</a:t>
            </a:r>
            <a:endParaRPr lang="en-GB" sz="8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 descr="https://www.ramsar.org/sites/default/files/2d8a068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52" y="2408467"/>
            <a:ext cx="3635896" cy="2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8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676488" cy="701731"/>
          </a:xfrm>
        </p:spPr>
        <p:txBody>
          <a:bodyPr/>
          <a:lstStyle/>
          <a:p>
            <a:r>
              <a:rPr lang="fr-CA" sz="2400" dirty="0"/>
              <a:t>La Convention de Ramsar sur les zones humides : </a:t>
            </a:r>
            <a:br>
              <a:rPr lang="fr-CA" sz="2400" dirty="0"/>
            </a:br>
            <a:r>
              <a:rPr lang="fr-CA" sz="2400" dirty="0">
                <a:solidFill>
                  <a:schemeClr val="tx1"/>
                </a:solidFill>
              </a:rPr>
              <a:t>Engagée envers le développement durable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44005"/>
            <a:ext cx="4248471" cy="39370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CA" sz="1800" dirty="0"/>
              <a:t>Le 4</a:t>
            </a:r>
            <a:r>
              <a:rPr lang="fr-CA" sz="1800" baseline="30000" dirty="0"/>
              <a:t>e</a:t>
            </a:r>
            <a:r>
              <a:rPr lang="fr-CA" sz="1800" dirty="0"/>
              <a:t> Plan stratégique de la Convention de Ramsar contribue à 16 ODD différents; beaucoup ont trait au développement urbain : </a:t>
            </a:r>
          </a:p>
          <a:p>
            <a:pPr marL="0" lvl="0" indent="0">
              <a:buNone/>
            </a:pPr>
            <a:endParaRPr lang="fr-CA" sz="800" dirty="0"/>
          </a:p>
          <a:p>
            <a:pPr lvl="1"/>
            <a:r>
              <a:rPr lang="fr-CA" sz="1400" b="1" dirty="0"/>
              <a:t>Objectif 6 : </a:t>
            </a:r>
            <a:r>
              <a:rPr lang="fr-CA" sz="1400" dirty="0"/>
              <a:t>Accès de tous à l’eau et à l’assainissement</a:t>
            </a:r>
          </a:p>
          <a:p>
            <a:pPr lvl="1"/>
            <a:r>
              <a:rPr lang="fr-CA" sz="1400" b="1" dirty="0"/>
              <a:t>Objectif 9 : </a:t>
            </a:r>
            <a:r>
              <a:rPr lang="fr-CA" sz="1400" dirty="0"/>
              <a:t>Bâtir une infrastructure résiliente</a:t>
            </a:r>
          </a:p>
          <a:p>
            <a:pPr lvl="1"/>
            <a:r>
              <a:rPr lang="fr-CA" sz="1400" b="1" dirty="0"/>
              <a:t>Objectif 11 : </a:t>
            </a:r>
            <a:r>
              <a:rPr lang="fr-CA" sz="1400" dirty="0"/>
              <a:t>Faire en sorte que les villes soient ouvertes à tous, sûres, résilientes et durables </a:t>
            </a:r>
          </a:p>
          <a:p>
            <a:pPr lvl="1"/>
            <a:r>
              <a:rPr lang="fr-CA" sz="1400" b="1" dirty="0"/>
              <a:t>Objectif 12 : </a:t>
            </a:r>
            <a:r>
              <a:rPr lang="fr-CA" sz="1400" dirty="0"/>
              <a:t>Établir des modes de consommation et de production durables</a:t>
            </a:r>
          </a:p>
          <a:p>
            <a:pPr lvl="1"/>
            <a:r>
              <a:rPr lang="fr-CA" sz="1400" b="1" dirty="0"/>
              <a:t>Objectif 13 : </a:t>
            </a:r>
            <a:r>
              <a:rPr lang="fr-CA" sz="1400" dirty="0"/>
              <a:t>Lutter contre les changements climatiques</a:t>
            </a:r>
          </a:p>
          <a:p>
            <a:pPr lvl="1"/>
            <a:r>
              <a:rPr lang="fr-CA" sz="1400" b="1" dirty="0"/>
              <a:t>Objectif 15 : </a:t>
            </a:r>
            <a:r>
              <a:rPr lang="fr-CA" sz="1400" dirty="0"/>
              <a:t>Préserver et restaurer les écosystèmes terrestres en veillant à les exploiter de façon durable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443976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99113"/>
            <a:ext cx="4328872" cy="3776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4788024" y="6165304"/>
            <a:ext cx="4328872" cy="29315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9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Plantation de mangroves, Parc de la zone humide de </a:t>
            </a:r>
            <a:r>
              <a:rPr lang="fr-CA" sz="9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Balanga</a:t>
            </a:r>
            <a:r>
              <a:rPr lang="fr-CA" sz="9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Philippines</a:t>
            </a:r>
          </a:p>
          <a:p>
            <a:pPr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fr-CA" sz="7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 : Convention de Ramsar</a:t>
            </a:r>
          </a:p>
        </p:txBody>
      </p:sp>
    </p:spTree>
    <p:extLst>
      <p:ext uri="{BB962C8B-B14F-4D97-AF65-F5344CB8AC3E}">
        <p14:creationId xmlns:p14="http://schemas.microsoft.com/office/powerpoint/2010/main" val="212718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de Ramsar sur les zones humides</a:t>
            </a:r>
            <a:br>
              <a:rPr lang="en-GB" dirty="0"/>
            </a:br>
            <a:r>
              <a:rPr lang="fr-FR" dirty="0">
                <a:solidFill>
                  <a:schemeClr val="tx1"/>
                </a:solidFill>
              </a:rPr>
              <a:t>Label Ville des Zones Humides accréditée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2492896"/>
            <a:ext cx="4392489" cy="3960440"/>
          </a:xfrm>
        </p:spPr>
        <p:txBody>
          <a:bodyPr/>
          <a:lstStyle/>
          <a:p>
            <a:pPr marL="0" lvl="0" indent="0">
              <a:buNone/>
            </a:pPr>
            <a:r>
              <a:rPr lang="fr-FR" b="0" dirty="0"/>
              <a:t>Programme d’accréditation volontaire pour les villes</a:t>
            </a:r>
            <a:endParaRPr lang="en-GB" b="0" dirty="0"/>
          </a:p>
          <a:p>
            <a:pPr lvl="2"/>
            <a:r>
              <a:rPr lang="fr-FR" sz="1400" dirty="0"/>
              <a:t>Enrayer la perte des zones humides urbaines et péri-urbaines due à l’urbanisation galopante</a:t>
            </a:r>
            <a:endParaRPr lang="en-GB" sz="1400" dirty="0"/>
          </a:p>
          <a:p>
            <a:pPr lvl="2"/>
            <a:r>
              <a:rPr lang="fr-FR" sz="1400" dirty="0"/>
              <a:t>Décision des Parties contractantes </a:t>
            </a:r>
            <a:r>
              <a:rPr lang="fr-FR" sz="1400" u="sng" dirty="0"/>
              <a:t>Résolution XII.10 </a:t>
            </a:r>
            <a:r>
              <a:rPr lang="fr-FR" sz="1400" dirty="0"/>
              <a:t>adoptée en 2015</a:t>
            </a:r>
            <a:endParaRPr lang="en-GB" sz="1400" dirty="0"/>
          </a:p>
          <a:p>
            <a:pPr lvl="2"/>
            <a:r>
              <a:rPr lang="fr-FR" sz="1400" dirty="0"/>
              <a:t>Encourager les villes à agir délibérément pour conserver, restaurer et utiliser les zones humides urbaines de façon durable </a:t>
            </a:r>
            <a:endParaRPr lang="en-GB" sz="1400" dirty="0"/>
          </a:p>
          <a:p>
            <a:pPr lvl="2"/>
            <a:r>
              <a:rPr lang="fr-FR" sz="1400" dirty="0"/>
              <a:t>Premières villes à recevoir un certificat de Ville des Zones Humides, en 2018. </a:t>
            </a:r>
            <a:endParaRPr lang="en-GB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4860032" y="5301208"/>
            <a:ext cx="4176464" cy="3801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9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 certificats d’accréditation des Villes des Zones Humides seront attribués à la Conférence des Parties (COP) à la Convention de Ramsar, en 2018, à Dubaï.</a:t>
            </a:r>
            <a:endParaRPr lang="en-GB" sz="900" kern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</a:rPr>
              <a:t>Photo: ramsar.org</a:t>
            </a:r>
            <a:endParaRPr lang="en-US" sz="800" kern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98446" cy="26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9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9356" y="1412776"/>
            <a:ext cx="7488000" cy="701731"/>
          </a:xfrm>
        </p:spPr>
        <p:txBody>
          <a:bodyPr/>
          <a:lstStyle/>
          <a:p>
            <a:r>
              <a:rPr lang="fr-CA" dirty="0"/>
              <a:t>Les zones humides et les villes : </a:t>
            </a:r>
            <a:br>
              <a:rPr lang="fr-CA" dirty="0"/>
            </a:br>
            <a:r>
              <a:rPr lang="fr-CA" dirty="0">
                <a:solidFill>
                  <a:schemeClr val="tx1"/>
                </a:solidFill>
              </a:rPr>
              <a:t>Une longue relation symbiotique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2380701"/>
            <a:ext cx="4824536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Les premières villes sont nées sur les plaines d’inondation fertiles du Tigre et de l’Euphrate</a:t>
            </a:r>
            <a:r>
              <a:rPr lang="fr-CA" b="0" dirty="0"/>
              <a:t>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sz="1400" dirty="0"/>
              <a:t>Avantages pour l’agriculture, l’eau, le transport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Zone humide : espace recouvert d’eau, en permanence ou temporairement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Les types de zones humides comprennent :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fr-CA" sz="1400" dirty="0"/>
              <a:t>Fleuves et plaines d’inondation, marais, tourbières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fr-CA" sz="1400" dirty="0"/>
              <a:t>Mangroves, marais salés, estuaires, récifs coralliens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zones humides urbaines et </a:t>
            </a:r>
            <a:br>
              <a:rPr lang="fr-CA" sz="1800" b="0" dirty="0"/>
            </a:br>
            <a:r>
              <a:rPr lang="fr-CA" sz="1800" b="0" dirty="0"/>
              <a:t>péri-urbaines 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CA" sz="1400" dirty="0"/>
              <a:t>Toutes les zones humides que l’on trouve dans les villes et près d’elles, dans leurs banlieues et leur périphérie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54" y="2636912"/>
            <a:ext cx="39984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5148770" y="4792796"/>
            <a:ext cx="3024336" cy="29315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9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Zones humides de Kowloon, Hong Kong</a:t>
            </a: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fr-CA" sz="7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urbanwetlands.org</a:t>
            </a:r>
          </a:p>
        </p:txBody>
      </p:sp>
    </p:spTree>
    <p:extLst>
      <p:ext uri="{BB962C8B-B14F-4D97-AF65-F5344CB8AC3E}">
        <p14:creationId xmlns:p14="http://schemas.microsoft.com/office/powerpoint/2010/main" val="330969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104122"/>
            <a:ext cx="4140000" cy="4293096"/>
          </a:xfrm>
        </p:spPr>
        <p:txBody>
          <a:bodyPr/>
          <a:lstStyle/>
          <a:p>
            <a:r>
              <a:rPr lang="fr-CA" sz="1800" dirty="0"/>
              <a:t>Tandis que les villes grandissent </a:t>
            </a:r>
            <a:r>
              <a:rPr lang="fr-CA" sz="1800" b="0" dirty="0"/>
              <a:t>. . .</a:t>
            </a:r>
          </a:p>
          <a:p>
            <a:r>
              <a:rPr lang="fr-CA" sz="1400" dirty="0">
                <a:solidFill>
                  <a:srgbClr val="3C6380"/>
                </a:solidFill>
              </a:rPr>
              <a:t>50% (environ 4 milliards) de la population vit aujourd’hui en zone urbaine; d’ici 2050 ce sera 66%</a:t>
            </a:r>
          </a:p>
          <a:p>
            <a:r>
              <a:rPr lang="fr-CA" sz="1400" dirty="0">
                <a:solidFill>
                  <a:srgbClr val="3C6380"/>
                </a:solidFill>
              </a:rPr>
              <a:t>       </a:t>
            </a:r>
            <a:r>
              <a:rPr lang="fr-CA" sz="1400" dirty="0"/>
              <a:t>Population urbaine mondiale, 1970-2016</a:t>
            </a:r>
            <a:endParaRPr lang="fr-CA" sz="1600" b="0" dirty="0"/>
          </a:p>
          <a:p>
            <a:endParaRPr lang="fr-CA" sz="1600" b="0" dirty="0"/>
          </a:p>
          <a:p>
            <a:endParaRPr lang="fr-CA" sz="1400" b="0" dirty="0"/>
          </a:p>
          <a:p>
            <a:endParaRPr lang="fr-CA" sz="1400" b="0" dirty="0"/>
          </a:p>
          <a:p>
            <a:endParaRPr lang="fr-CA" sz="1400" b="0" dirty="0"/>
          </a:p>
          <a:p>
            <a:endParaRPr lang="fr-CA" sz="14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4716016" y="2060848"/>
            <a:ext cx="4140000" cy="3960440"/>
          </a:xfrm>
        </p:spPr>
        <p:txBody>
          <a:bodyPr/>
          <a:lstStyle/>
          <a:p>
            <a:r>
              <a:rPr lang="fr-CA" sz="1800" dirty="0"/>
              <a:t>Les zones humides disparaissent</a:t>
            </a:r>
            <a:r>
              <a:rPr lang="fr-CA" sz="1800" b="0" dirty="0"/>
              <a:t>.</a:t>
            </a:r>
          </a:p>
          <a:p>
            <a:r>
              <a:rPr lang="fr-CA" sz="1400" dirty="0">
                <a:solidFill>
                  <a:srgbClr val="3C6380"/>
                </a:solidFill>
              </a:rPr>
              <a:t>Plus de 64% des zones humides de la planète ont disparu depuis 1900.</a:t>
            </a:r>
          </a:p>
          <a:p>
            <a:r>
              <a:rPr lang="fr-CA" sz="1400" dirty="0"/>
              <a:t>Indice d’étendue des zones humides 1970-2008</a:t>
            </a:r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388456" cy="701731"/>
          </a:xfrm>
        </p:spPr>
        <p:txBody>
          <a:bodyPr/>
          <a:lstStyle/>
          <a:p>
            <a:r>
              <a:rPr lang="fr-CA" dirty="0"/>
              <a:t>Zones humides et villes : </a:t>
            </a:r>
            <a:r>
              <a:rPr lang="fr-CA" dirty="0">
                <a:solidFill>
                  <a:schemeClr val="tx1"/>
                </a:solidFill>
              </a:rPr>
              <a:t>Des trajectoires opposées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352000" y="6487250"/>
            <a:ext cx="504000" cy="126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2" name="ZoneTexte 1"/>
          <p:cNvSpPr txBox="1"/>
          <p:nvPr/>
        </p:nvSpPr>
        <p:spPr bwMode="auto">
          <a:xfrm>
            <a:off x="539552" y="6190692"/>
            <a:ext cx="3504164" cy="2339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Population urbaine estimée et projetée dans le monde, dans</a:t>
            </a:r>
            <a:b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 régions plus développées et les régions moins développées, 1950-2050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8135"/>
            <a:ext cx="3914008" cy="25244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37" y="3358841"/>
            <a:ext cx="4083527" cy="23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7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340768"/>
            <a:ext cx="8532472" cy="989763"/>
          </a:xfrm>
        </p:spPr>
        <p:txBody>
          <a:bodyPr/>
          <a:lstStyle/>
          <a:p>
            <a:r>
              <a:rPr lang="fr-CA" dirty="0"/>
              <a:t>Les zones humides et les villes : Le défi</a:t>
            </a:r>
            <a:br>
              <a:rPr lang="fr-CA" dirty="0"/>
            </a:br>
            <a:r>
              <a:rPr lang="fr-CA" dirty="0">
                <a:solidFill>
                  <a:schemeClr val="tx1"/>
                </a:solidFill>
              </a:rPr>
              <a:t>Garder et restaurer les zones humides pour que les villes soient agréables à vivre!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338" y="2564904"/>
            <a:ext cx="4428678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La durabilité : un exercice d’équilibre pour les urbanistes :</a:t>
            </a:r>
            <a:r>
              <a:rPr lang="fr-CA" b="0" dirty="0"/>
              <a:t>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fr-CA" sz="1400" dirty="0"/>
              <a:t>Trouver des terres pour la construction et les services de base comme l’eau et l’élimination des déchets tout en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fr-CA" sz="1400" dirty="0"/>
              <a:t>Préservant et restaurant les ressources naturelles – y compris les zones humides – à long terme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La population urbaine augmente de 2,4% par an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fr-CA" sz="1400" dirty="0"/>
              <a:t>Le nombre de mégalopoles (plus de 10 millions d’habitants) passera de 31 à 41 d’ici à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Énorme opportunité : utiliser les zones humides urbaines pour rendre les villes agréables à vivre.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fr-CA" dirty="0"/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fr-CA" dirty="0"/>
          </a:p>
          <a:p>
            <a:pPr marL="612900" lvl="1" indent="-34290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7470"/>
            <a:ext cx="4283968" cy="3269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860032" y="5976248"/>
            <a:ext cx="410445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Zones humides de Cardiff, pays de Galles, Royaume-Uni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</a:t>
            </a:r>
            <a:r>
              <a:rPr lang="fr-CA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Wikimedia</a:t>
            </a:r>
            <a:r>
              <a:rPr lang="fr-CA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Commons</a:t>
            </a:r>
          </a:p>
        </p:txBody>
      </p:sp>
    </p:spTree>
    <p:extLst>
      <p:ext uri="{BB962C8B-B14F-4D97-AF65-F5344CB8AC3E}">
        <p14:creationId xmlns:p14="http://schemas.microsoft.com/office/powerpoint/2010/main" val="43057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636912"/>
            <a:ext cx="4284662" cy="4320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zones humides agissent comme des éponges géantes pour atténuer l’effet des inondations.  </a:t>
            </a:r>
          </a:p>
          <a:p>
            <a:pPr lvl="2"/>
            <a:r>
              <a:rPr lang="fr-CA" sz="1400" b="0" dirty="0"/>
              <a:t>Fleuves, étangs, lacs et marais absorbent et stockent les fortes pluies, les libérant progressivement avec le temps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Les marais salés et les mangroves tamponnent les effets des tempêtes.</a:t>
            </a:r>
          </a:p>
          <a:p>
            <a:pPr lvl="2"/>
            <a:r>
              <a:rPr lang="fr-CA" sz="1400" dirty="0"/>
              <a:t>Un kilomètre de forêts de mangroves intact peut réduire une onde de tempête de 50 cm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1800" b="0" dirty="0"/>
              <a:t>Exemple: L’ouragan Sandy</a:t>
            </a:r>
            <a:endParaRPr lang="fr-CA" sz="1800" dirty="0"/>
          </a:p>
          <a:p>
            <a:pPr lvl="2">
              <a:spcAft>
                <a:spcPts val="400"/>
              </a:spcAft>
            </a:pPr>
            <a:r>
              <a:rPr lang="fr-CA" sz="1400" b="0" dirty="0"/>
              <a:t>Les zones humides auraient évité 625 millions USD de dommages matériels lorsque l’ouragan a frappé la côte est, très peuplée, des États-Unis, en 2012</a:t>
            </a:r>
            <a:endParaRPr lang="fr-CA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00" y="1431125"/>
            <a:ext cx="8316448" cy="1061771"/>
          </a:xfrm>
        </p:spPr>
        <p:txBody>
          <a:bodyPr/>
          <a:lstStyle/>
          <a:p>
            <a:r>
              <a:rPr lang="fr-CA" dirty="0"/>
              <a:t>Les zones humides urbaines rendent les villes agréables à vivre en : </a:t>
            </a:r>
            <a:r>
              <a:rPr lang="fr-CA" dirty="0">
                <a:solidFill>
                  <a:schemeClr val="tx1"/>
                </a:solidFill>
              </a:rPr>
              <a:t>Atténuant les inondations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5800908"/>
            <a:ext cx="4392488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Marais de San </a:t>
            </a:r>
            <a:r>
              <a:rPr lang="fr-CA" sz="12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Jacinto</a:t>
            </a:r>
            <a:r>
              <a:rPr lang="fr-CA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près de Houston, Texas, États-Unis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 : goofreeephotos.com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5743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8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Absender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2303</TotalTime>
  <Words>2393</Words>
  <Application>Microsoft Office PowerPoint</Application>
  <PresentationFormat>Affichage à l'écran (4:3)</PresentationFormat>
  <Paragraphs>266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Courier New</vt:lpstr>
      <vt:lpstr>Frutiger 45 Light</vt:lpstr>
      <vt:lpstr>proxima_nova_ltsemibold</vt:lpstr>
      <vt:lpstr>TCS Museo Sans</vt:lpstr>
      <vt:lpstr>Wingdings</vt:lpstr>
      <vt:lpstr>TCS Design</vt:lpstr>
      <vt:lpstr>Les zones humides urbaines rendent les villes agréables à vivre</vt:lpstr>
      <vt:lpstr>Journée mondiale des zones humides 2018 – Participez!</vt:lpstr>
      <vt:lpstr>La Convention de Ramsar sur les zones humides :  Elle s’efforce d’inverser la perte et la dégradation des zones humides</vt:lpstr>
      <vt:lpstr>La Convention de Ramsar sur les zones humides :  Engagée envers le développement durable </vt:lpstr>
      <vt:lpstr>Convention de Ramsar sur les zones humides Label Ville des Zones Humides accréditée</vt:lpstr>
      <vt:lpstr>Les zones humides et les villes :  Une longue relation symbiotique</vt:lpstr>
      <vt:lpstr>Zones humides et villes : Des trajectoires opposées</vt:lpstr>
      <vt:lpstr>Les zones humides et les villes : Le défi Garder et restaurer les zones humides pour que les villes soient agréables à vivre!</vt:lpstr>
      <vt:lpstr>Les zones humides urbaines rendent les villes agréables à vivre en : Atténuant les inondations</vt:lpstr>
      <vt:lpstr>Les zones humides urbaines rendent les villes agréables à vivre en : Améliorant la qualité de l’eau</vt:lpstr>
      <vt:lpstr>Les zones humides urbaines rendent les villes agréables à vivre en: Filtrant et traitant les résidus</vt:lpstr>
      <vt:lpstr>Les zones humides urbaines rendent les villes agréables à vivre en : Améliorant la qualité de l’air au niveau local</vt:lpstr>
      <vt:lpstr>Les zones humides urbaines rendent les villes agréables à vivre en : Offrant des espaces verts pour la relaxation</vt:lpstr>
      <vt:lpstr>Les zones humides urbaines rendent les villes agréables à vivre en :Fournissant des emplois aux résidents</vt:lpstr>
      <vt:lpstr>La mauvaise gestion des zones humides urbaines : Expose les villes aux catastrophes</vt:lpstr>
      <vt:lpstr>Agir en faveur des zones humides urbaines : Inscrire les zones humides dans la politique et la planification</vt:lpstr>
      <vt:lpstr>Agir en faveur des zones humides urbaines : Préserver et restaurer les zones humides urbaines</vt:lpstr>
      <vt:lpstr>Agir pour les zones humides urbaines : Faire participer les résidents à la planification</vt:lpstr>
      <vt:lpstr>Agir pour les zones humides urbaines :  Diminuer la consommation d’eau et les écoulements nocifs</vt:lpstr>
      <vt:lpstr>Agir pour les zones humides urbaines : Faire participer les jeunes et la communauté</vt:lpstr>
      <vt:lpstr>Merci !</vt:lpstr>
      <vt:lpstr>Sources</vt:lpstr>
    </vt:vector>
  </TitlesOfParts>
  <Company>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Ramsar France</cp:lastModifiedBy>
  <cp:revision>158</cp:revision>
  <cp:lastPrinted>2015-05-13T15:29:01Z</cp:lastPrinted>
  <dcterms:created xsi:type="dcterms:W3CDTF">2016-10-06T06:00:26Z</dcterms:created>
  <dcterms:modified xsi:type="dcterms:W3CDTF">2017-11-28T13:29:36Z</dcterms:modified>
</cp:coreProperties>
</file>