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703" r:id="rId2"/>
    <p:sldMasterId id="2147483715" r:id="rId3"/>
    <p:sldMasterId id="2147483727" r:id="rId4"/>
  </p:sldMasterIdLst>
  <p:notesMasterIdLst>
    <p:notesMasterId r:id="rId17"/>
  </p:notesMasterIdLst>
  <p:handoutMasterIdLst>
    <p:handoutMasterId r:id="rId18"/>
  </p:handoutMasterIdLst>
  <p:sldIdLst>
    <p:sldId id="440" r:id="rId5"/>
    <p:sldId id="457" r:id="rId6"/>
    <p:sldId id="456" r:id="rId7"/>
    <p:sldId id="458" r:id="rId8"/>
    <p:sldId id="461" r:id="rId9"/>
    <p:sldId id="462" r:id="rId10"/>
    <p:sldId id="459" r:id="rId11"/>
    <p:sldId id="460" r:id="rId12"/>
    <p:sldId id="463" r:id="rId13"/>
    <p:sldId id="466" r:id="rId14"/>
    <p:sldId id="465" r:id="rId15"/>
    <p:sldId id="464" r:id="rId16"/>
  </p:sldIdLst>
  <p:sldSz cx="9144000" cy="6858000" type="screen4x3"/>
  <p:notesSz cx="6950075" cy="9236075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pos="181">
          <p15:clr>
            <a:srgbClr val="A4A3A4"/>
          </p15:clr>
        </p15:guide>
        <p15:guide id="5" pos="1859">
          <p15:clr>
            <a:srgbClr val="A4A3A4"/>
          </p15:clr>
        </p15:guide>
        <p15:guide id="6" pos="2041">
          <p15:clr>
            <a:srgbClr val="A4A3A4"/>
          </p15:clr>
        </p15:guide>
        <p15:guide id="7" pos="3719">
          <p15:clr>
            <a:srgbClr val="A4A3A4"/>
          </p15:clr>
        </p15:guide>
        <p15:guide id="8" pos="3901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979"/>
    <a:srgbClr val="005851"/>
    <a:srgbClr val="005BA9"/>
    <a:srgbClr val="3C6380"/>
    <a:srgbClr val="FFD68B"/>
    <a:srgbClr val="43ADE4"/>
    <a:srgbClr val="EFB77B"/>
    <a:srgbClr val="C6DEA2"/>
    <a:srgbClr val="0F635F"/>
    <a:srgbClr val="EBE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2" autoAdjust="0"/>
    <p:restoredTop sz="95782" autoAdjust="0"/>
  </p:normalViewPr>
  <p:slideViewPr>
    <p:cSldViewPr showGuides="1">
      <p:cViewPr varScale="1">
        <p:scale>
          <a:sx n="118" d="100"/>
          <a:sy n="118" d="100"/>
        </p:scale>
        <p:origin x="2328" y="200"/>
      </p:cViewPr>
      <p:guideLst>
        <p:guide orient="horz" pos="1207"/>
        <p:guide orient="horz" pos="4133"/>
        <p:guide orient="horz" pos="187"/>
        <p:guide pos="181"/>
        <p:guide pos="1859"/>
        <p:guide pos="2041"/>
        <p:guide pos="3719"/>
        <p:guide pos="3901"/>
        <p:guide pos="2789"/>
        <p:guide pos="2971"/>
        <p:guide pos="55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>
                <a:latin typeface="TCS Museo Sans" panose="02000000000000000000" pitchFamily="2" charset="0"/>
              </a:rPr>
              <a:pPr/>
              <a:t>25.11.19</a:t>
            </a:fld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>
                <a:latin typeface="TCS Museo Sans" panose="02000000000000000000" pitchFamily="2" charset="0"/>
              </a:rPr>
              <a:pPr/>
              <a:t>‹N°›</a:t>
            </a:fld>
            <a:endParaRPr lang="de-CH" dirty="0">
              <a:latin typeface="TCS Museo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8338DBC8-3447-464E-8661-4728F7EF1145}" type="datetimeFigureOut">
              <a:rPr lang="de-CH" smtClean="0"/>
              <a:pPr/>
              <a:t>25.11.19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567A31BC-9670-43F9-A843-B0530F088831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53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DDE6237-F645-F34C-99F2-A275CF877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528" y="1772816"/>
            <a:ext cx="3888432" cy="2232248"/>
          </a:xfrm>
        </p:spPr>
        <p:txBody>
          <a:bodyPr tIns="0">
            <a:noAutofit/>
          </a:bodyPr>
          <a:lstStyle>
            <a:lvl1pPr>
              <a:lnSpc>
                <a:spcPct val="95000"/>
              </a:lnSpc>
              <a:defRPr sz="2800" b="1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692997"/>
            <a:ext cx="3960440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30000"/>
              </a:lnSpc>
              <a:spcAft>
                <a:spcPts val="0"/>
              </a:spcAft>
              <a:defRPr sz="1600" b="0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noProof="0" dirty="0"/>
              <a:t>Place, </a:t>
            </a:r>
            <a:r>
              <a:rPr lang="fr-CH" noProof="0" dirty="0" err="1"/>
              <a:t>name</a:t>
            </a:r>
            <a:r>
              <a:rPr lang="fr-CH" noProof="0" dirty="0"/>
              <a:t>, date</a:t>
            </a:r>
            <a:br>
              <a:rPr lang="fr-CH" noProof="0" dirty="0"/>
            </a:br>
            <a:endParaRPr lang="fr-CH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A6ACF9-E56F-6943-B6B9-48A94A9D9F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9014" y="5551889"/>
            <a:ext cx="3064834" cy="11714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C80BE0-25B6-7444-9A31-D80D61A346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45095" y="5959410"/>
            <a:ext cx="669129" cy="6691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C1B45D9-0914-FC44-9EE9-11E57A024B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2280" y="5702069"/>
            <a:ext cx="1208632" cy="8952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85E485-2DB3-734C-8943-7B5F3068ADD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44008" y="5733255"/>
            <a:ext cx="614576" cy="8743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1A8277-F009-AF48-A4D7-C04E6BFD5B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20675" y="5805264"/>
            <a:ext cx="1584009" cy="6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09607-9BA5-184B-A0EE-CB6641C0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0FB3D8-39B3-5E47-868B-1BFFDE0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8A1752-3D34-E74D-8FC7-CED1D3A1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19F3F7-65AF-E545-B810-BD3E3782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8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E85CB1-11C3-8845-A4F2-5BE9A96A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E639B1-A407-D74F-9143-70DBD4E6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66BDCB-D53A-D94C-8198-5B24C8EF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48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2A6F9-0990-7344-B760-B2AB23D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9EA617-1043-124D-BE30-FE1C9020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A214EB-147A-054F-BC32-2C468A8B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513B75-8A43-784A-8B4D-B7702CFE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07F2A-6E1D-B747-AC85-C42FABE5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BEC871-4E46-C144-A69A-731A590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18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27D51-F3F0-AE40-8ACB-A837AAE1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46B8E5-67A8-334B-A4D0-E6D83E66B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D82090-91C9-BD4E-89E8-6AA91780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F6EA2D-DFC2-D241-87AD-4A202B3D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46A47F-CD25-204F-B1A7-5D24F391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EBD98-C34C-DA4A-B92E-CB47DB08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64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F19D2-31E4-B743-9910-56B9354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F2F7B6-019B-BE42-BF57-DE44DDA69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C93466-2F69-7E43-8DEF-01FC2F4C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6C559-0AE4-AF45-8147-EAD343E3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E3C0C-3C22-F14F-AD00-3B99752E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70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AF9555-5D73-044F-AAB7-1C27ADDD4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9BCC8-A296-8947-ADEE-B8198161E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7701BA-BD17-EB4F-90B8-890B6ADD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67A5A-DDF1-8D47-9311-ED3CF141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D62B4D-540E-5948-B4CB-5647AFA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19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963BB-2AA1-1F43-B7A1-53F0AE901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F1460-C6FA-3546-AF7B-2EE0ACD3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7B126-D3F7-DA4C-83D7-A25BB9A7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D712E-12B4-1840-A05C-26E7FC2B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08BC1-462E-E348-A7BF-84115889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17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5791D-0236-7247-94D8-99A5120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9F8F7-EC67-8948-BB97-E5035E28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A0DE04-9455-F945-8B71-AFC5F100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9C1F2-D2CF-6E42-9FDA-B567352E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D06AE-A2B4-5A4B-9128-77575A0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2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863EB-1428-5F4C-AC8D-2FAA517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204FD2-3784-E04E-85D6-0B20377E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2076F-7CB3-BF48-B94D-5A96D6E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DBA83-1715-A947-927B-B6EC3F4A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F443-B78C-7B46-B0B3-6F3B148C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46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5FA68-130E-6F4E-BD31-75B5F781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5A9B3-1F70-4442-AF95-82B03DF1D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DEC76-1262-3A4E-B65A-FA8690ED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22422-8E93-3C42-AECA-89A8D8BB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D16FEE-FF4E-374F-A4DE-423B7E4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A99C86-FD47-1B44-AA21-BEB28BFB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65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1 colonn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8569325" cy="3987096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Arial"/>
                <a:cs typeface="Arial"/>
              </a:defRPr>
            </a:lvl1pPr>
            <a:lvl2pPr marL="270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cs typeface="Arial"/>
              </a:defRPr>
            </a:lvl2pPr>
            <a:lvl3pPr marL="540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 marL="810000" indent="-270000" defTabSz="270000">
              <a:spcAft>
                <a:spcPts val="100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fr-CH" noProof="0" dirty="0"/>
              <a:t>Texte 1 colonne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1 colonne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2B9C27-94AE-2F42-9137-F9F54441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10" name="Image 9" descr="Une image contenant noir&#10;&#10;Description générée automatiquement">
            <a:extLst>
              <a:ext uri="{FF2B5EF4-FFF2-40B4-BE49-F238E27FC236}">
                <a16:creationId xmlns:a16="http://schemas.microsoft.com/office/drawing/2014/main" id="{C6862030-53FB-1046-949F-477B9D6B6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4713" y="5072947"/>
            <a:ext cx="1339287" cy="1418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BDC0D-7D66-8645-A343-155BBDB2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D8EDA-9747-5642-A0C7-62595595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8B38CA-F453-D340-B66F-521504994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9C9A9C-3006-ED46-90AB-AF96730C3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43C223-40D6-7B42-8D93-1130D049F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54FCB0-056D-6A4B-BB8E-26BE213F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F6B240-B379-4F47-BF3B-A52B12CD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B201BC-B739-5C4E-9893-B808678F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74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279D5-0895-494C-81F8-F6A27BF2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3153ED-2BAC-1C48-8F8A-DDBC2764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8A9835-0A07-F44D-BB9F-B54D8738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20ACA3-722A-9F40-930C-127C2B6E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192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2A5A48-769E-8E48-AB87-C4A09E5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86573C-E517-8041-891A-026A2D2E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8BE3BA-BC34-A14D-ABF9-BEF58B31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47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34630-ADB7-654C-8774-078D9F35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76C0F-D66B-AC42-B70E-E6F79824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C8D414-5FAE-1740-8DE9-42AC5983A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26FC6-433F-7943-B726-0CC3E1FF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E53835-A246-C447-9274-22439820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6167C0-F4D2-694C-AE53-39A64228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05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9BF77-BBDC-1B41-95F6-C5B196B1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06BB6A-1BB5-E042-944B-5886F706F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3694BD-4CCA-7F47-8E5E-EBC6AA425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45F0D4-B96F-AC4D-85BA-2B15F6B9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75FD55-1DD3-C546-9B62-5601F479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352119-AF90-7C4C-9502-420DF8E5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24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376D2-BDF5-2B4A-ABA2-735E30C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94320C-6989-904B-9C8D-3CABD795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2FEE-DAB4-7E4D-9A4D-7A88CBDA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94D10-FF09-7A42-8AFE-593D7041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DA89F-2F4A-9749-84CE-2773B86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2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3EDED4-A6E5-2041-AD76-F99C7AFA6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95651A-2DA5-D245-86AC-B5AD5AA9D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9E971-4C72-CE4C-9353-A482A98B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BB254F-57EC-2F49-9EA2-77D343F8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B9644-5269-144E-BEDE-D8CE8820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12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65517-409E-5A41-961E-7AD28D17D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BC6EE7-8417-7F49-AEC0-F0636AE75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DBCAB-DDE3-4F40-B753-792361E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F636A-9DDC-DD41-8889-42A54EF6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76CA9-DFAA-3248-ADA8-AE98E057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070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4BD0B-B53F-0F4B-ABFE-081F4765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D3152B-7AD7-1145-8D6D-71912DBBE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7F63E-04F6-BF4C-A1E2-8FC595E0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F6228F-08B2-E245-A2DA-066597E3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3AE58-7482-D54E-B1C4-1CDEC8A0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63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AB910-FC96-DC44-979B-5916AA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97CDFB-9C19-434F-BBDE-DCD82F65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F048F7-8F6C-DF41-B828-215055D4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742D4D-EC87-EB40-A1DC-4144B1FA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F72217-796D-0948-8D3B-67077AFC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4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2 colonn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Première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4716463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Diapositive de texte, 2 colonnes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123FEC-B061-BC4F-9523-E2FE1B256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9" name="Image 8" descr="Une image contenant noir&#10;&#10;Description générée automatiquement">
            <a:extLst>
              <a:ext uri="{FF2B5EF4-FFF2-40B4-BE49-F238E27FC236}">
                <a16:creationId xmlns:a16="http://schemas.microsoft.com/office/drawing/2014/main" id="{DFE63AE4-F586-DC44-B09C-9261D4900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4713" y="5072947"/>
            <a:ext cx="1339287" cy="1418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4814C-97B7-354C-BEBA-6358E531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9C2A5-C34B-6448-80E1-9F430966F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91DB0C-1352-354A-ABA3-3E882A49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9E0C47-6BB6-6E4C-8204-5831BF2D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E6DD49-C883-6D43-8D38-F9FEDEF0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AA4EED-33E0-C443-AB85-E7F92227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2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5612B-14E5-1B41-822D-BF59325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520A93-0D2C-2345-8030-DEACA78B2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3DF6D7-9A16-BD4B-8FE3-9FEEC7146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B5639E-B7D8-294C-BAA3-40C91F309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92BE52-1F24-5B47-A6DF-B03BC217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CED62E-1913-264C-877E-E16358B3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E274F5-6BD0-1A4B-BA78-B96CC3C8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E7DEA1-4AF5-5C4E-AADF-2A8A9F2C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113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42018-F79E-7A4A-BA8B-986B2F3B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98B416-E63A-7940-A02D-68D0DEDC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2DBDDE-7896-BF48-81D6-52F2BB43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34E0B8-DFBE-3C46-8BB1-C51B6920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29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9B61EB-6C7C-5D4C-986A-E5568671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221D98-568D-224D-B16B-BC41F751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C57AC5-0463-4848-88AA-F050D3F0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419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A23C1-9E31-9F40-BCB1-9491B140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D01CC-7C4A-4045-9F0E-44909836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1C4649-8CA7-2443-9507-BEF7CFE1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8992DB-6412-2349-AC6F-1513DA8E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780E90-6966-AF42-A747-0C9FFF7B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601DC7-A6AD-7044-8BAA-23E6AB21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70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8199E-ABC4-9A41-A750-7F5A430C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BA4640-F045-F443-BE48-092B9FD2C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0DC86C-AC2B-5146-BF7E-477B122D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0CC59E-835E-FE4F-8C7C-90724542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CBA03A-13EB-0945-9540-38ABD38A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796EE8-9D7E-2D40-9313-87C064E4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274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4D2AB-7647-A042-8008-EC828896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B56485-E455-F54C-80A7-509BD0298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718790-0476-9D43-9BE6-34A21C5A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A9F66-BE2A-9440-B1D0-EF5EA1C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831D0-5A8D-B143-9A22-2996F59E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028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D51737-4A0E-974E-84FF-D5B561BD3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6571B9-6171-F142-A2B5-D11DD8717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75AE0-9A67-884B-BE6A-D064913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5248B-4C1C-4842-A30B-F66535F1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F4706E-F3E7-2548-AD64-03EE026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, 2 col. var.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6192837" y="2564904"/>
            <a:ext cx="2663625" cy="3672408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800"/>
              </a:spcAft>
              <a:defRPr sz="1600" b="0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800"/>
              </a:spcAft>
              <a:buClr>
                <a:srgbClr val="3C638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800"/>
              </a:spcAft>
              <a:buFont typeface="Frutiger 45 Light" pitchFamily="34" charset="0"/>
              <a:buChar char="–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800"/>
              </a:spcAft>
              <a:buClr>
                <a:srgbClr val="FFCC0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2 colonnes, variante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87338" y="2564904"/>
            <a:ext cx="5616000" cy="3672408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spcAft>
                <a:spcPts val="1000"/>
              </a:spcAft>
              <a:buFont typeface="+mj-lt"/>
              <a:buAutoNum type="arabicPeriod"/>
              <a:defRPr sz="2000" b="1">
                <a:latin typeface="Arial"/>
                <a:cs typeface="Arial"/>
              </a:defRPr>
            </a:lvl1pPr>
            <a:lvl2pPr marL="666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936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latin typeface="Arial"/>
                <a:cs typeface="Arial"/>
              </a:defRPr>
            </a:lvl3pPr>
            <a:lvl4pPr marL="1206000" indent="-270000" defTabSz="270000">
              <a:spcAft>
                <a:spcPts val="1000"/>
              </a:spcAft>
              <a:buClr>
                <a:srgbClr val="FFCC00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fr-CH" noProof="0" dirty="0"/>
              <a:t>Numérotation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BEEE3F-FAC1-B744-AD27-5EBA7C029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10" name="Image 9" descr="Une image contenant noir&#10;&#10;Description générée automatiquement">
            <a:extLst>
              <a:ext uri="{FF2B5EF4-FFF2-40B4-BE49-F238E27FC236}">
                <a16:creationId xmlns:a16="http://schemas.microsoft.com/office/drawing/2014/main" id="{E72AD814-192D-2743-B0CF-8059BFFE0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4713" y="5072947"/>
            <a:ext cx="1339287" cy="14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3B1FC-5E4E-6847-B81D-21ED83BBA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DDC06A-6746-6B43-B9B5-503030480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F039CA-3737-EA47-8ADE-ED36C190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B23AA-A1F6-194C-A64F-9051F45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3FBE-5060-CE42-A9CF-6238913C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41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6387B-661B-2048-9517-20E156A2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7F3D5-EACC-C140-B836-143044CC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CA5EA7-63E4-5F41-8F1F-AFC6DD68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AA7E8-F983-824C-BCF9-109D4ED5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408A30-7AFC-D04C-B0DF-9B3EEED8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06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946F6-42C5-DF42-A97B-D06687B1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C37BA2-70E2-C24D-93A1-34857743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4C80F-AB43-D74F-93F4-23CDF44C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5C6D52-5DB9-A242-8EE7-83117F58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14C34-5CE2-2747-8B76-04B3C7AD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8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0C34A-B57C-A04A-8FDF-8F2DFC68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327BC-226F-DD42-AE77-AA0A053EA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331E64-26FA-9040-BB83-AB8BBE168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2D5B3E-BC2B-B344-BE2C-32CC7BBA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71EE4-AA6D-DE43-A85A-BFE276C4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27257B-29E9-604A-AD40-6035882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1D4D6-0528-1546-BF0F-DCCCDA82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0FB4D-4356-8245-9E1C-56CBE639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BCD6F6-F84B-6E48-A22B-C3FEE66E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0377AE-23D0-6C40-AC0E-1D17EE010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A8C8C9-F0A8-374E-ABFC-1F22BEB55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4F26FF-BFBC-1D44-9EE0-B091205D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037219-DA2B-2849-9FA4-772C52AD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435CE0-DED9-3543-AFE3-E585163F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sterTitel"/>
          <p:cNvSpPr>
            <a:spLocks noGrp="1"/>
          </p:cNvSpPr>
          <p:nvPr>
            <p:ph type="title"/>
          </p:nvPr>
        </p:nvSpPr>
        <p:spPr bwMode="auto">
          <a:xfrm>
            <a:off x="288000" y="1628800"/>
            <a:ext cx="7488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CH" noProof="0" dirty="0" err="1"/>
              <a:t>Titel</a:t>
            </a:r>
            <a:r>
              <a:rPr lang="fr-CH" noProof="0" dirty="0"/>
              <a:t> </a:t>
            </a:r>
            <a:r>
              <a:rPr lang="fr-CH" noProof="0" dirty="0" err="1"/>
              <a:t>durch</a:t>
            </a:r>
            <a:r>
              <a:rPr lang="fr-CH" noProof="0" dirty="0"/>
              <a:t> </a:t>
            </a:r>
            <a:r>
              <a:rPr lang="fr-CH" noProof="0" dirty="0" err="1"/>
              <a:t>Klicken</a:t>
            </a:r>
            <a:r>
              <a:rPr lang="fr-CH" noProof="0" dirty="0"/>
              <a:t> </a:t>
            </a:r>
            <a:r>
              <a:rPr lang="fr-CH" noProof="0" dirty="0" err="1"/>
              <a:t>hinzufügen</a:t>
            </a:r>
            <a:endParaRPr lang="fr-CH" noProof="0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86" r:id="rId3"/>
    <p:sldLayoutId id="2147483700" r:id="rId4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400" b="1" i="0">
          <a:solidFill>
            <a:srgbClr val="3C638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B15BC0-E187-DD43-A3D6-222752A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E5C8DE-A840-D840-8925-9C45AE25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87F58E-1ECA-A74D-B1D1-88CDE8EAC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8BF5-FE87-944F-A940-E1235DB15FC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70F8F-C482-0247-82D2-255D80583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B562F-56B8-3F4D-8041-D1736D9DF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0492-6B49-E54C-A7F3-E9D8EA8ADD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7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D060A7-23ED-6143-8533-796A463E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368CD3-E77D-DB4F-B72C-715ED6EE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BF756F-68B5-534F-B1C8-2AEB32AEA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7E9B-B1E7-0448-8F6C-6725B4BF6A45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9FEE6-377C-874C-A0E3-73EFFDAB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EA5DC-F54C-A84E-AAF2-43FAA4AF0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4C9B-3E9E-BA42-B70E-701B00EC8F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0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70A157-2F06-0C48-9FEE-5A443B73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6DE620-090D-364F-B4EC-8C3357594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AE9A2-9A30-9B45-BE14-C9E5DE838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2E0D-0242-0349-AF50-D8890BA0D9C1}" type="datetimeFigureOut">
              <a:rPr lang="fr-FR" smtClean="0"/>
              <a:t>25/11/2019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5CD262-5B91-B143-AF57-BC798FA0A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D91B6-EB5C-4546-8921-019180C9A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B251-F43B-0946-AAE1-3AE8282E63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77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404664"/>
            <a:ext cx="4824536" cy="2232248"/>
          </a:xfrm>
        </p:spPr>
        <p:txBody>
          <a:bodyPr/>
          <a:lstStyle/>
          <a:p>
            <a:r>
              <a:rPr lang="fr-CH" dirty="0">
                <a:latin typeface="Arial" charset="0"/>
                <a:ea typeface="Arial" charset="0"/>
                <a:cs typeface="Arial" charset="0"/>
              </a:rPr>
              <a:t>La biodiversité des zones humides</a:t>
            </a:r>
            <a:r>
              <a:rPr lang="fr-CH" dirty="0">
                <a:solidFill>
                  <a:srgbClr val="005851"/>
                </a:solidFill>
                <a:latin typeface="Arial" charset="0"/>
                <a:ea typeface="Arial" charset="0"/>
                <a:cs typeface="Arial" charset="0"/>
              </a:rPr>
              <a:t> nous importe </a:t>
            </a:r>
            <a:r>
              <a:rPr lang="fr-CH" dirty="0"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fr-CH" dirty="0">
                <a:latin typeface="Arial" charset="0"/>
                <a:ea typeface="Arial" charset="0"/>
                <a:cs typeface="Arial" charset="0"/>
              </a:rPr>
            </a:br>
            <a:r>
              <a:rPr lang="fr-CH" dirty="0">
                <a:solidFill>
                  <a:srgbClr val="005851"/>
                </a:solidFill>
                <a:latin typeface="Arial" charset="0"/>
                <a:ea typeface="Arial" charset="0"/>
                <a:cs typeface="Arial" charset="0"/>
              </a:rPr>
              <a:t>Pourquoi?</a:t>
            </a:r>
            <a:endParaRPr lang="fr-CH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763688" y="692696"/>
            <a:ext cx="58794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kern="0" dirty="0">
                <a:solidFill>
                  <a:srgbClr val="028979"/>
                </a:solidFill>
              </a:rPr>
              <a:t>Journée mondiale des zones humides :</a:t>
            </a:r>
            <a:r>
              <a:rPr lang="fr-FR" dirty="0">
                <a:solidFill>
                  <a:srgbClr val="005851"/>
                </a:solidFill>
              </a:rPr>
              <a:t> 2 février </a:t>
            </a:r>
            <a:endParaRPr lang="fr-FR" kern="0" dirty="0">
              <a:solidFill>
                <a:srgbClr val="02897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691680" y="1412776"/>
            <a:ext cx="5760640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fr-FR" dirty="0">
                <a:solidFill>
                  <a:srgbClr val="005851"/>
                </a:solidFill>
              </a:rPr>
              <a:t>Célébrée tous les ans pour sensibiliser à la </a:t>
            </a:r>
            <a:r>
              <a:rPr lang="fr-FR" b="1" dirty="0">
                <a:solidFill>
                  <a:srgbClr val="005851"/>
                </a:solidFill>
              </a:rPr>
              <a:t>valeur des zones humides </a:t>
            </a:r>
            <a:r>
              <a:rPr lang="fr-FR" dirty="0">
                <a:solidFill>
                  <a:srgbClr val="005851"/>
                </a:solidFill>
              </a:rPr>
              <a:t>au niveau mondial</a:t>
            </a:r>
            <a:endParaRPr lang="fr-FR" b="1" dirty="0">
              <a:solidFill>
                <a:srgbClr val="005851"/>
              </a:solidFill>
            </a:endParaRPr>
          </a:p>
          <a:p>
            <a:pPr marL="0" lvl="0" indent="0"/>
            <a:r>
              <a:rPr lang="fr-FR" b="1" dirty="0">
                <a:solidFill>
                  <a:srgbClr val="005851"/>
                </a:solidFill>
              </a:rPr>
              <a:t>Zones humides et biodiversité,</a:t>
            </a:r>
            <a:r>
              <a:rPr lang="fr-FR" dirty="0">
                <a:solidFill>
                  <a:srgbClr val="005851"/>
                </a:solidFill>
              </a:rPr>
              <a:t> thème 2020</a:t>
            </a:r>
            <a:endParaRPr lang="fr-FR" b="1" dirty="0">
              <a:solidFill>
                <a:srgbClr val="005851"/>
              </a:solidFill>
            </a:endParaRPr>
          </a:p>
          <a:p>
            <a:pPr marL="0" lvl="0" indent="0"/>
            <a:r>
              <a:rPr lang="fr-FR" b="1" kern="0" dirty="0">
                <a:solidFill>
                  <a:srgbClr val="028979"/>
                </a:solidFill>
              </a:rPr>
              <a:t>Participez</a:t>
            </a:r>
            <a:endParaRPr lang="fr-FR" b="1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5851"/>
                </a:solidFill>
              </a:rPr>
              <a:t>Organisez une activité </a:t>
            </a:r>
            <a:r>
              <a:rPr lang="fr-FR" dirty="0">
                <a:solidFill>
                  <a:srgbClr val="005851"/>
                </a:solidFill>
              </a:rPr>
              <a:t>pour sensibiliser à l’importance de la biodiversité des zones humides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 Enregistrez et téléchargez votre activité à l’adresse worldwetlandsday.org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5851"/>
                </a:solidFill>
              </a:rPr>
              <a:t>Visitez worldwetlandsday.org </a:t>
            </a:r>
            <a:r>
              <a:rPr lang="fr-FR" dirty="0">
                <a:solidFill>
                  <a:srgbClr val="005851"/>
                </a:solidFill>
              </a:rPr>
              <a:t>pour télécharger du matériel d’information à partager, pour sensibiliser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5851"/>
                </a:solidFill>
              </a:rPr>
              <a:t>Apprenez quels sont les types de zones humides </a:t>
            </a:r>
            <a:r>
              <a:rPr lang="fr-FR" dirty="0">
                <a:solidFill>
                  <a:srgbClr val="005851"/>
                </a:solidFill>
              </a:rPr>
              <a:t>de votre pays </a:t>
            </a:r>
            <a:r>
              <a:rPr lang="fr-FR" dirty="0"/>
              <a:t> </a:t>
            </a:r>
          </a:p>
          <a:p>
            <a:pPr marL="0" indent="0"/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167897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331640" y="620688"/>
            <a:ext cx="655272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kern="0" dirty="0">
                <a:solidFill>
                  <a:srgbClr val="028979"/>
                </a:solidFill>
              </a:rPr>
              <a:t>La Convention de Ramsar sur les zones humides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187624" y="1124744"/>
            <a:ext cx="6408712" cy="51830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br>
              <a:rPr lang="fr-FR" dirty="0">
                <a:solidFill>
                  <a:srgbClr val="005851"/>
                </a:solidFill>
              </a:rPr>
            </a:br>
            <a:r>
              <a:rPr lang="fr-FR" dirty="0">
                <a:solidFill>
                  <a:srgbClr val="005851"/>
                </a:solidFill>
              </a:rPr>
              <a:t>Seul </a:t>
            </a:r>
            <a:r>
              <a:rPr lang="fr-FR" b="1" dirty="0">
                <a:solidFill>
                  <a:srgbClr val="005851"/>
                </a:solidFill>
              </a:rPr>
              <a:t>traité mondial </a:t>
            </a:r>
            <a:r>
              <a:rPr lang="fr-FR" dirty="0">
                <a:solidFill>
                  <a:srgbClr val="005851"/>
                </a:solidFill>
              </a:rPr>
              <a:t>portant sur un seul écosystème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Adoptée à Ramsar, Iran en 1971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170 Parties contractantes</a:t>
            </a:r>
          </a:p>
          <a:p>
            <a:pPr marL="0" lvl="0" indent="0"/>
            <a:r>
              <a:rPr lang="fr-FR" dirty="0">
                <a:solidFill>
                  <a:srgbClr val="005851"/>
                </a:solidFill>
              </a:rPr>
              <a:t>Les Parties contractantes s’engagent à 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Inscrire des zones humides de grande valeur sur la Liste des zones humides d’importance internationale (Sites Ramsar)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Utiliser de façon rationnelle les zones humides et coopérer pour les problèmes transfrontaliers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Nombre de Sites Ramsar : 2 326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Superficie totale des sites inscrits : 249 579 562 ha (un peu plus que le Mexique)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404787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187624" y="980728"/>
            <a:ext cx="58794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sz="3200" kern="0" dirty="0">
                <a:solidFill>
                  <a:srgbClr val="028979"/>
                </a:solidFill>
              </a:rPr>
              <a:t>Merci.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187624" y="1412776"/>
            <a:ext cx="6222154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br>
              <a:rPr lang="en-US" dirty="0">
                <a:solidFill>
                  <a:srgbClr val="005851"/>
                </a:solidFill>
              </a:rPr>
            </a:br>
            <a:r>
              <a:rPr lang="en-US" dirty="0">
                <a:solidFill>
                  <a:srgbClr val="005851"/>
                </a:solidFill>
              </a:rPr>
              <a:t>www.worldwetlandsday.org</a:t>
            </a:r>
          </a:p>
          <a:p>
            <a:pPr marL="0" lvl="0" indent="0"/>
            <a:r>
              <a:rPr lang="en-US" dirty="0">
                <a:solidFill>
                  <a:srgbClr val="005851"/>
                </a:solidFill>
              </a:rPr>
              <a:t> 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64658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4"/>
          </p:nvPr>
        </p:nvSpPr>
        <p:spPr>
          <a:xfrm>
            <a:off x="1509639" y="2132856"/>
            <a:ext cx="5791608" cy="3168352"/>
          </a:xfrm>
        </p:spPr>
        <p:txBody>
          <a:bodyPr/>
          <a:lstStyle/>
          <a:p>
            <a:r>
              <a:rPr lang="fr-FR" sz="2400" dirty="0">
                <a:solidFill>
                  <a:srgbClr val="028979"/>
                </a:solidFill>
              </a:rPr>
              <a:t>Les zones humides sont :</a:t>
            </a:r>
          </a:p>
          <a:p>
            <a:r>
              <a:rPr lang="fr-FR" dirty="0">
                <a:solidFill>
                  <a:srgbClr val="005851"/>
                </a:solidFill>
              </a:rPr>
              <a:t>Des espaces saturés ou inondés d’eau, de manière permanente ou saisonnière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Les zones humides continentales : </a:t>
            </a:r>
            <a:r>
              <a:rPr lang="fr-FR" b="0" dirty="0">
                <a:solidFill>
                  <a:srgbClr val="005851"/>
                </a:solidFill>
              </a:rPr>
              <a:t>marais, tourbières, étangs, lacs, cours d’eau, plaines d’inondation, marécages, fagnes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Les zones humides côtières : </a:t>
            </a:r>
            <a:r>
              <a:rPr lang="fr-FR" b="0" dirty="0">
                <a:solidFill>
                  <a:srgbClr val="005851"/>
                </a:solidFill>
              </a:rPr>
              <a:t>marais salés, estuaires, mangroves, lagunes et lagons, récifs coralliens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851"/>
                </a:solidFill>
              </a:rPr>
              <a:t>Les zones humides artificielles : </a:t>
            </a:r>
            <a:r>
              <a:rPr lang="fr-FR" b="0" dirty="0">
                <a:solidFill>
                  <a:srgbClr val="005851"/>
                </a:solidFill>
              </a:rPr>
              <a:t>bassins de pisciculture, rizières, retenues, étendues salées</a:t>
            </a:r>
          </a:p>
          <a:p>
            <a:endParaRPr lang="fr-FR" dirty="0">
              <a:solidFill>
                <a:srgbClr val="028979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/>
          </p:nvPr>
        </p:nvSpPr>
        <p:spPr>
          <a:xfrm>
            <a:off x="1513409" y="476672"/>
            <a:ext cx="5872376" cy="1458788"/>
          </a:xfrm>
        </p:spPr>
        <p:txBody>
          <a:bodyPr/>
          <a:lstStyle/>
          <a:p>
            <a:r>
              <a:rPr lang="fr-FR" sz="2400" dirty="0">
                <a:solidFill>
                  <a:srgbClr val="028979"/>
                </a:solidFill>
              </a:rPr>
              <a:t>La biodiversité c’est :</a:t>
            </a:r>
          </a:p>
          <a:p>
            <a:r>
              <a:rPr lang="fr-FR" b="0" dirty="0">
                <a:solidFill>
                  <a:srgbClr val="005851"/>
                </a:solidFill>
              </a:rPr>
              <a:t>La diversité et la variété de la vie animale et végétale à l’échelle de la planète ou dans un habitat particulier. Pour préserver les conditions de la vie, il est essentiel que le taux de biodiversité soit élevé.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dirty="0"/>
          </a:p>
        </p:txBody>
      </p:sp>
      <p:sp>
        <p:nvSpPr>
          <p:cNvPr id="11" name="TextBox 3"/>
          <p:cNvSpPr txBox="1"/>
          <p:nvPr/>
        </p:nvSpPr>
        <p:spPr bwMode="auto">
          <a:xfrm>
            <a:off x="1547664" y="5967629"/>
            <a:ext cx="5544616" cy="701731"/>
          </a:xfrm>
          <a:prstGeom prst="rect">
            <a:avLst/>
          </a:prstGeom>
          <a:solidFill>
            <a:srgbClr val="028979"/>
          </a:solidFill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FR" sz="2400" b="1" dirty="0">
                <a:solidFill>
                  <a:schemeClr val="bg1"/>
                </a:solidFill>
                <a:latin typeface="Arial"/>
                <a:cs typeface="Arial"/>
              </a:rPr>
              <a:t>Les zones humides sont un habitat important pour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385291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063968" y="6660000"/>
            <a:ext cx="504000" cy="1260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2699792" y="620688"/>
            <a:ext cx="632558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dirty="0">
                <a:solidFill>
                  <a:srgbClr val="028979"/>
                </a:solidFill>
              </a:rPr>
              <a:t>Les zones humides sont de riches réservoirs de biodiversité</a:t>
            </a:r>
            <a:br>
              <a:rPr lang="fr-FR" kern="0" dirty="0">
                <a:solidFill>
                  <a:srgbClr val="028979"/>
                </a:solidFill>
              </a:rPr>
            </a:br>
            <a:endParaRPr lang="fr-FR" kern="0" dirty="0">
              <a:solidFill>
                <a:srgbClr val="028979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2555776" y="1628800"/>
            <a:ext cx="4262596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fr-FR" b="1" dirty="0">
                <a:solidFill>
                  <a:srgbClr val="005851"/>
                </a:solidFill>
              </a:rPr>
              <a:t>40 %</a:t>
            </a:r>
            <a:r>
              <a:rPr lang="fr-FR" dirty="0">
                <a:solidFill>
                  <a:srgbClr val="005851"/>
                </a:solidFill>
              </a:rPr>
              <a:t> des espèces animales et végétales de la planète vivent dans les zones humides </a:t>
            </a:r>
          </a:p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Plus de </a:t>
            </a:r>
            <a:r>
              <a:rPr lang="fr-FR" b="1" dirty="0">
                <a:solidFill>
                  <a:srgbClr val="005851"/>
                </a:solidFill>
              </a:rPr>
              <a:t>100 000 espèces d’eau douce </a:t>
            </a:r>
            <a:r>
              <a:rPr lang="fr-FR" dirty="0">
                <a:solidFill>
                  <a:srgbClr val="005851"/>
                </a:solidFill>
              </a:rPr>
              <a:t>ont été répertoriées à ce jour dans les zones humides</a:t>
            </a:r>
          </a:p>
          <a:p>
            <a:pPr lvl="0">
              <a:buFont typeface="Arial"/>
              <a:buChar char="•"/>
            </a:pPr>
            <a:r>
              <a:rPr lang="fr-FR" b="1" dirty="0">
                <a:solidFill>
                  <a:srgbClr val="005851"/>
                </a:solidFill>
              </a:rPr>
              <a:t>Les zones humides côtières</a:t>
            </a:r>
            <a:r>
              <a:rPr lang="fr-FR" dirty="0">
                <a:solidFill>
                  <a:srgbClr val="005851"/>
                </a:solidFill>
              </a:rPr>
              <a:t>, en particulier, sont parmi les lieux les plus divers sur le plan biologique</a:t>
            </a:r>
          </a:p>
          <a:p>
            <a:r>
              <a:rPr lang="fr-FR" dirty="0">
                <a:solidFill>
                  <a:srgbClr val="005851"/>
                </a:solidFill>
              </a:rPr>
              <a:t> </a:t>
            </a:r>
          </a:p>
          <a:p>
            <a:r>
              <a:rPr lang="fr-FR" dirty="0"/>
              <a:t> </a:t>
            </a:r>
          </a:p>
          <a:p>
            <a:pPr marL="0" indent="0"/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396211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786580" y="836712"/>
            <a:ext cx="58794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dirty="0">
                <a:solidFill>
                  <a:srgbClr val="028979"/>
                </a:solidFill>
              </a:rPr>
              <a:t>La vie prospère dans les zones humides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547664" y="1412776"/>
            <a:ext cx="5112568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fr-FR" b="1" dirty="0">
                <a:solidFill>
                  <a:srgbClr val="005851"/>
                </a:solidFill>
              </a:rPr>
              <a:t>30 %</a:t>
            </a:r>
            <a:r>
              <a:rPr lang="fr-FR" dirty="0">
                <a:solidFill>
                  <a:srgbClr val="005851"/>
                </a:solidFill>
              </a:rPr>
              <a:t> des espèces de poissons connues, et </a:t>
            </a:r>
            <a:r>
              <a:rPr lang="fr-FR" b="1" dirty="0">
                <a:solidFill>
                  <a:srgbClr val="005851"/>
                </a:solidFill>
              </a:rPr>
              <a:t>200 nouvelles espèces d’eau douce </a:t>
            </a:r>
            <a:r>
              <a:rPr lang="fr-FR" dirty="0">
                <a:solidFill>
                  <a:srgbClr val="005851"/>
                </a:solidFill>
              </a:rPr>
              <a:t>découvertes </a:t>
            </a:r>
            <a:r>
              <a:rPr lang="fr-FR" b="1" dirty="0">
                <a:solidFill>
                  <a:srgbClr val="005851"/>
                </a:solidFill>
              </a:rPr>
              <a:t>chaque année</a:t>
            </a:r>
            <a:endParaRPr lang="fr-FR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Beaucoup d’</a:t>
            </a:r>
            <a:r>
              <a:rPr lang="fr-FR" b="1" dirty="0">
                <a:solidFill>
                  <a:srgbClr val="005851"/>
                </a:solidFill>
              </a:rPr>
              <a:t>amphibiens</a:t>
            </a:r>
            <a:r>
              <a:rPr lang="fr-FR" dirty="0">
                <a:solidFill>
                  <a:srgbClr val="005851"/>
                </a:solidFill>
              </a:rPr>
              <a:t> et de </a:t>
            </a:r>
            <a:r>
              <a:rPr lang="fr-FR" b="1" dirty="0">
                <a:solidFill>
                  <a:srgbClr val="005851"/>
                </a:solidFill>
              </a:rPr>
              <a:t>reptiles </a:t>
            </a:r>
            <a:r>
              <a:rPr lang="fr-FR" dirty="0">
                <a:solidFill>
                  <a:srgbClr val="005851"/>
                </a:solidFill>
              </a:rPr>
              <a:t>menacés</a:t>
            </a:r>
            <a:endParaRPr lang="fr-FR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fr-FR" b="1" dirty="0">
                <a:solidFill>
                  <a:srgbClr val="005851"/>
                </a:solidFill>
              </a:rPr>
              <a:t>Des oiseaux d’eau</a:t>
            </a:r>
            <a:r>
              <a:rPr lang="fr-FR" dirty="0">
                <a:solidFill>
                  <a:srgbClr val="005851"/>
                </a:solidFill>
              </a:rPr>
              <a:t> migrateurs et résidents</a:t>
            </a:r>
            <a:endParaRPr lang="fr-FR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Des milliers d’</a:t>
            </a:r>
            <a:r>
              <a:rPr lang="fr-FR" b="1" dirty="0">
                <a:solidFill>
                  <a:srgbClr val="005851"/>
                </a:solidFill>
              </a:rPr>
              <a:t>espèces de plantes</a:t>
            </a:r>
          </a:p>
          <a:p>
            <a:pPr lvl="0">
              <a:buFont typeface="Arial"/>
              <a:buChar char="•"/>
            </a:pPr>
            <a:r>
              <a:rPr lang="fr-FR" b="1" dirty="0">
                <a:solidFill>
                  <a:srgbClr val="005851"/>
                </a:solidFill>
              </a:rPr>
              <a:t>Des espèces endémiques </a:t>
            </a:r>
            <a:r>
              <a:rPr lang="fr-FR" dirty="0">
                <a:solidFill>
                  <a:srgbClr val="005851"/>
                </a:solidFill>
              </a:rPr>
              <a:t>– que l’on ne trouve que dans une zone humide</a:t>
            </a:r>
          </a:p>
        </p:txBody>
      </p:sp>
    </p:spTree>
    <p:extLst>
      <p:ext uri="{BB962C8B-B14F-4D97-AF65-F5344CB8AC3E}">
        <p14:creationId xmlns:p14="http://schemas.microsoft.com/office/powerpoint/2010/main" val="276740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2051720" y="692696"/>
            <a:ext cx="5544616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la biodiversité des zones humides nous importe-t-elle ?</a:t>
            </a:r>
          </a:p>
          <a:p>
            <a:pPr>
              <a:spcAft>
                <a:spcPct val="40000"/>
              </a:spcAft>
            </a:pPr>
            <a:endParaRPr lang="fr-FR" dirty="0">
              <a:solidFill>
                <a:srgbClr val="005851"/>
              </a:solidFill>
              <a:latin typeface="Arial" pitchFamily="-123" charset="0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La végétation des marécages filtre les polluants, </a:t>
            </a:r>
            <a:r>
              <a:rPr lang="fr-FR" b="1" dirty="0">
                <a:solidFill>
                  <a:srgbClr val="005851"/>
                </a:solidFill>
                <a:latin typeface="Arial" pitchFamily="-123" charset="0"/>
              </a:rPr>
              <a:t>et rend l’eau potable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Les zones humides procurent des </a:t>
            </a:r>
            <a:r>
              <a:rPr lang="fr-FR" b="1" dirty="0">
                <a:solidFill>
                  <a:srgbClr val="005851"/>
                </a:solidFill>
                <a:latin typeface="Arial" pitchFamily="-123" charset="0"/>
              </a:rPr>
              <a:t>moyens d’existence</a:t>
            </a: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 à un milliard de personnes et aident à </a:t>
            </a:r>
            <a:r>
              <a:rPr lang="fr-FR" b="1" dirty="0">
                <a:solidFill>
                  <a:srgbClr val="005851"/>
                </a:solidFill>
                <a:latin typeface="Arial" pitchFamily="-123" charset="0"/>
              </a:rPr>
              <a:t>nourrir la planète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Les tourbières stockent 30 % du </a:t>
            </a:r>
            <a:r>
              <a:rPr lang="fr-FR" b="1" dirty="0">
                <a:solidFill>
                  <a:srgbClr val="005851"/>
                </a:solidFill>
                <a:latin typeface="Arial" pitchFamily="-123" charset="0"/>
              </a:rPr>
              <a:t>carbone </a:t>
            </a: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terrestre</a:t>
            </a:r>
            <a:endParaRPr lang="fr-FR" b="1" dirty="0">
              <a:solidFill>
                <a:srgbClr val="005851"/>
              </a:solidFill>
              <a:latin typeface="Arial" pitchFamily="-123" charset="0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Les lacs et les cours d’eau </a:t>
            </a:r>
            <a:r>
              <a:rPr lang="fr-FR" b="1" dirty="0">
                <a:solidFill>
                  <a:srgbClr val="005851"/>
                </a:solidFill>
                <a:latin typeface="Arial" pitchFamily="-123" charset="0"/>
              </a:rPr>
              <a:t>sont sources d’aliments et de produits médicinaux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Les mangroves et les récifs coralliens </a:t>
            </a:r>
            <a:r>
              <a:rPr lang="fr-FR" b="1" dirty="0">
                <a:solidFill>
                  <a:srgbClr val="005851"/>
                </a:solidFill>
                <a:latin typeface="Arial" pitchFamily="-123" charset="0"/>
              </a:rPr>
              <a:t>protègent les communautés côtières</a:t>
            </a: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 contre les tempêtes, les ouragans et les tsunamis </a:t>
            </a: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  <a:latin typeface="Arial" pitchFamily="-123" charset="0"/>
              </a:rPr>
              <a:t>Les services des zones humides valent 47 000 milliards USD par an, plus que les forêts, les déserts ou les prairies</a:t>
            </a:r>
            <a:endParaRPr lang="fr-FR" kern="0" dirty="0">
              <a:solidFill>
                <a:srgbClr val="02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7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1835696" y="529745"/>
            <a:ext cx="5760640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b="1" dirty="0">
                <a:solidFill>
                  <a:srgbClr val="028979"/>
                </a:solidFill>
                <a:latin typeface="Arial" pitchFamily="-123" charset="0"/>
              </a:rPr>
              <a:t>Les humains détruisent les zones humides</a:t>
            </a:r>
          </a:p>
          <a:p>
            <a:pPr lvl="0"/>
            <a:endParaRPr lang="fr-FR" sz="2100" dirty="0">
              <a:solidFill>
                <a:srgbClr val="005851"/>
              </a:solidFill>
              <a:latin typeface="Arial" pitchFamily="-123" charset="0"/>
            </a:endParaRPr>
          </a:p>
          <a:p>
            <a:pPr marL="342900" lvl="0" indent="-342900">
              <a:spcAft>
                <a:spcPct val="40000"/>
              </a:spcAft>
              <a:buFont typeface="Arial"/>
              <a:buChar char="•"/>
            </a:pPr>
            <a:r>
              <a:rPr lang="fr-FR" sz="2100" dirty="0">
                <a:solidFill>
                  <a:srgbClr val="005851"/>
                </a:solidFill>
                <a:latin typeface="Arial" pitchFamily="-123" charset="0"/>
              </a:rPr>
              <a:t>Les zones humides disparaissent </a:t>
            </a:r>
            <a:r>
              <a:rPr lang="fr-FR" sz="2100" b="1" dirty="0">
                <a:solidFill>
                  <a:srgbClr val="005851"/>
                </a:solidFill>
                <a:latin typeface="Arial" pitchFamily="-123" charset="0"/>
              </a:rPr>
              <a:t>trois fois plus vite</a:t>
            </a:r>
            <a:r>
              <a:rPr lang="fr-FR" sz="2100" dirty="0">
                <a:solidFill>
                  <a:srgbClr val="005851"/>
                </a:solidFill>
                <a:latin typeface="Arial" pitchFamily="-123" charset="0"/>
              </a:rPr>
              <a:t> que les forêts</a:t>
            </a:r>
          </a:p>
          <a:p>
            <a:pPr marL="342900" lvl="0" indent="-342900">
              <a:spcAft>
                <a:spcPct val="40000"/>
              </a:spcAft>
              <a:buFont typeface="Arial"/>
              <a:buChar char="•"/>
            </a:pPr>
            <a:r>
              <a:rPr lang="fr-FR" sz="2100" b="1" dirty="0">
                <a:solidFill>
                  <a:srgbClr val="005851"/>
                </a:solidFill>
                <a:latin typeface="Arial" pitchFamily="-123" charset="0"/>
              </a:rPr>
              <a:t>35 % </a:t>
            </a:r>
            <a:r>
              <a:rPr lang="fr-FR" sz="2100" dirty="0">
                <a:solidFill>
                  <a:srgbClr val="005851"/>
                </a:solidFill>
                <a:latin typeface="Arial" pitchFamily="-123" charset="0"/>
              </a:rPr>
              <a:t>ont disparu depuis les années </a:t>
            </a:r>
            <a:r>
              <a:rPr lang="fr-FR" sz="2100" b="1" dirty="0">
                <a:solidFill>
                  <a:srgbClr val="005851"/>
                </a:solidFill>
                <a:latin typeface="Arial" pitchFamily="-123" charset="0"/>
              </a:rPr>
              <a:t>1970</a:t>
            </a:r>
            <a:r>
              <a:rPr lang="fr-FR" sz="2100" dirty="0">
                <a:solidFill>
                  <a:srgbClr val="005851"/>
                </a:solidFill>
                <a:latin typeface="Arial" pitchFamily="-123" charset="0"/>
              </a:rPr>
              <a:t> </a:t>
            </a:r>
            <a:r>
              <a:rPr lang="fr-FR" sz="2100" b="1" dirty="0">
                <a:solidFill>
                  <a:srgbClr val="005851"/>
                </a:solidFill>
                <a:latin typeface="Arial" pitchFamily="-123" charset="0"/>
              </a:rPr>
              <a:t>87 %</a:t>
            </a:r>
            <a:r>
              <a:rPr lang="fr-FR" sz="2100" dirty="0">
                <a:solidFill>
                  <a:srgbClr val="005851"/>
                </a:solidFill>
                <a:latin typeface="Arial" pitchFamily="-123" charset="0"/>
              </a:rPr>
              <a:t> ont disparu depuis </a:t>
            </a:r>
            <a:r>
              <a:rPr lang="fr-FR" sz="2100" b="1" dirty="0">
                <a:solidFill>
                  <a:srgbClr val="005851"/>
                </a:solidFill>
                <a:latin typeface="Arial" pitchFamily="-123" charset="0"/>
              </a:rPr>
              <a:t>1700</a:t>
            </a:r>
          </a:p>
          <a:p>
            <a:pPr lvl="0">
              <a:spcAft>
                <a:spcPct val="40000"/>
              </a:spcAft>
            </a:pPr>
            <a:r>
              <a:rPr lang="fr-FR" sz="2200" b="1" dirty="0">
                <a:solidFill>
                  <a:srgbClr val="028979"/>
                </a:solidFill>
                <a:latin typeface="Arial" pitchFamily="-123" charset="0"/>
              </a:rPr>
              <a:t>Les causes de cette destruction sont :</a:t>
            </a:r>
            <a:endParaRPr lang="fr-FR" sz="2200" b="1" dirty="0">
              <a:solidFill>
                <a:srgbClr val="005851"/>
              </a:solidFill>
              <a:latin typeface="Arial" pitchFamily="-123" charset="0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5851"/>
                </a:solidFill>
              </a:rPr>
              <a:t>Le drainage et le remblaiement pour l’agriculture et la construction</a:t>
            </a: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5851"/>
                </a:solidFill>
              </a:rPr>
              <a:t>La pollution</a:t>
            </a: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5851"/>
                </a:solidFill>
              </a:rPr>
              <a:t>La surexploitation des ressources (par exemple</a:t>
            </a:r>
            <a:r>
              <a:rPr lang="fr-FR" sz="2100">
                <a:solidFill>
                  <a:srgbClr val="005851"/>
                </a:solidFill>
              </a:rPr>
              <a:t>, la surpêche</a:t>
            </a:r>
            <a:r>
              <a:rPr lang="fr-FR" sz="2100" dirty="0">
                <a:solidFill>
                  <a:srgbClr val="005851"/>
                </a:solidFill>
              </a:rPr>
              <a:t>)</a:t>
            </a: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5851"/>
                </a:solidFill>
              </a:rPr>
              <a:t>Les espèces envahissantes</a:t>
            </a: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5851"/>
                </a:solidFill>
              </a:rPr>
              <a:t>Les changements climatiques</a:t>
            </a:r>
          </a:p>
        </p:txBody>
      </p:sp>
    </p:spTree>
    <p:extLst>
      <p:ext uri="{BB962C8B-B14F-4D97-AF65-F5344CB8AC3E}">
        <p14:creationId xmlns:p14="http://schemas.microsoft.com/office/powerpoint/2010/main" val="307012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979712" y="836712"/>
            <a:ext cx="58794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dirty="0">
                <a:solidFill>
                  <a:srgbClr val="028979"/>
                </a:solidFill>
              </a:rPr>
              <a:t>La biodiversité est en déclin abrupt et les espèces des zones humides sont  les plus touchées</a:t>
            </a:r>
            <a:endParaRPr lang="fr-FR" kern="0" dirty="0">
              <a:solidFill>
                <a:srgbClr val="02897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607508" y="1955973"/>
            <a:ext cx="5700796" cy="47040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Entre 1970 et 2012, les populations de poissons, d’oiseaux, de mammifères, d’amphibiens et de reptiles </a:t>
            </a:r>
            <a:r>
              <a:rPr lang="fr-FR" b="1" dirty="0">
                <a:solidFill>
                  <a:srgbClr val="005851"/>
                </a:solidFill>
              </a:rPr>
              <a:t>ont diminué de 58 %</a:t>
            </a:r>
          </a:p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Depuis 1970, </a:t>
            </a:r>
            <a:r>
              <a:rPr lang="fr-FR" b="1" dirty="0">
                <a:solidFill>
                  <a:srgbClr val="005851"/>
                </a:solidFill>
              </a:rPr>
              <a:t>81 % des espèces des zones humides continentales </a:t>
            </a:r>
            <a:r>
              <a:rPr lang="fr-FR" dirty="0">
                <a:solidFill>
                  <a:srgbClr val="005851"/>
                </a:solidFill>
              </a:rPr>
              <a:t>et</a:t>
            </a:r>
            <a:r>
              <a:rPr lang="fr-FR" b="1" dirty="0">
                <a:solidFill>
                  <a:srgbClr val="005851"/>
                </a:solidFill>
              </a:rPr>
              <a:t> 36 % des espèces côtières et marines </a:t>
            </a:r>
            <a:r>
              <a:rPr lang="fr-FR" dirty="0">
                <a:solidFill>
                  <a:srgbClr val="005851"/>
                </a:solidFill>
              </a:rPr>
              <a:t>ont subi un déclin</a:t>
            </a:r>
          </a:p>
          <a:p>
            <a:pPr lvl="0">
              <a:buFont typeface="Arial"/>
              <a:buChar char="•"/>
            </a:pPr>
            <a:r>
              <a:rPr lang="fr-FR" b="1" dirty="0">
                <a:solidFill>
                  <a:srgbClr val="005851"/>
                </a:solidFill>
              </a:rPr>
              <a:t>25 %</a:t>
            </a:r>
            <a:r>
              <a:rPr lang="fr-FR" dirty="0">
                <a:solidFill>
                  <a:srgbClr val="005851"/>
                </a:solidFill>
              </a:rPr>
              <a:t> des espèces des zones humides sont </a:t>
            </a:r>
            <a:r>
              <a:rPr lang="fr-FR" b="1" dirty="0">
                <a:solidFill>
                  <a:srgbClr val="005851"/>
                </a:solidFill>
              </a:rPr>
              <a:t>menacées d’extinction :</a:t>
            </a:r>
            <a:r>
              <a:rPr lang="fr-FR" dirty="0">
                <a:solidFill>
                  <a:srgbClr val="005851"/>
                </a:solidFill>
              </a:rPr>
              <a:t> notamment des oiseaux d’eau, des mammifères qui dépendent des eaux douces, des tortues marines et des coraux bâtisseurs de récifs</a:t>
            </a:r>
          </a:p>
          <a:p>
            <a:r>
              <a:rPr lang="fr-FR" dirty="0">
                <a:solidFill>
                  <a:srgbClr val="005851"/>
                </a:solidFill>
              </a:rPr>
              <a:t> </a:t>
            </a:r>
          </a:p>
          <a:p>
            <a:r>
              <a:rPr lang="fr-FR" dirty="0"/>
              <a:t> </a:t>
            </a:r>
          </a:p>
          <a:p>
            <a:pPr marL="0" indent="0"/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286851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2449739" y="908720"/>
            <a:ext cx="58794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kern="0" dirty="0">
                <a:solidFill>
                  <a:srgbClr val="028979"/>
                </a:solidFill>
              </a:rPr>
              <a:t>Il y a urgence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2339752" y="1474143"/>
            <a:ext cx="5700796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La disparition des espèces est plus rapide qu’à n’importe quel autre moment de l’histoire de l’humanité. Et le rythme s’accélère.</a:t>
            </a:r>
          </a:p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Les changements climatiques aggravent les choses.</a:t>
            </a:r>
          </a:p>
          <a:p>
            <a:pPr lvl="0"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Les citoyens, les ONG et les gouvernements luttent pour renverser la tendance. Mais nous n’en faisons pas assez.  </a:t>
            </a:r>
          </a:p>
          <a:p>
            <a:r>
              <a:rPr lang="fr-FR" dirty="0"/>
              <a:t> </a:t>
            </a:r>
          </a:p>
          <a:p>
            <a:pPr marL="0" indent="0"/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172794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C859B20B-D697-9644-87A8-1AD3F5055AA9}"/>
              </a:ext>
            </a:extLst>
          </p:cNvPr>
          <p:cNvSpPr txBox="1">
            <a:spLocks/>
          </p:cNvSpPr>
          <p:nvPr/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2699792" y="836712"/>
            <a:ext cx="47992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fr-FR" kern="0" dirty="0">
                <a:solidFill>
                  <a:srgbClr val="028979"/>
                </a:solidFill>
              </a:rPr>
              <a:t>Comment faire cesser l’érosion de la biodiversité des zones humides 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2699792" y="2099989"/>
            <a:ext cx="4595192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Restaurer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Conserver 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Utiliser de façon rationnelle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Ne pas assécher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Ne pas construire sur elles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Ne pas dégrader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rgbClr val="005851"/>
                </a:solidFill>
              </a:rPr>
              <a:t>Évaluer la valeur réelle des zones humides </a:t>
            </a:r>
          </a:p>
          <a:p>
            <a:r>
              <a:rPr lang="fr-FR" dirty="0"/>
              <a:t> </a:t>
            </a:r>
          </a:p>
          <a:p>
            <a:pPr marL="0" indent="0"/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2564130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A" val="TCS"/>
  <p:tag name="SPRACHE" val="F"/>
  <p:tag name="MARKE" val="TCSF00"/>
  <p:tag name="VERSION" val="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TitelOh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heme/theme1.xml><?xml version="1.0" encoding="utf-8"?>
<a:theme xmlns:a="http://schemas.openxmlformats.org/drawingml/2006/main" name="TCS Design">
  <a:themeElements>
    <a:clrScheme name="TCS Farben">
      <a:dk1>
        <a:srgbClr val="000000"/>
      </a:dk1>
      <a:lt1>
        <a:srgbClr val="FFFFFF"/>
      </a:lt1>
      <a:dk2>
        <a:srgbClr val="DCCDB2"/>
      </a:dk2>
      <a:lt2>
        <a:srgbClr val="FFEB00"/>
      </a:lt2>
      <a:accent1>
        <a:srgbClr val="F59B00"/>
      </a:accent1>
      <a:accent2>
        <a:srgbClr val="AAC800"/>
      </a:accent2>
      <a:accent3>
        <a:srgbClr val="50AFE1"/>
      </a:accent3>
      <a:accent4>
        <a:srgbClr val="005AA0"/>
      </a:accent4>
      <a:accent5>
        <a:srgbClr val="69A023"/>
      </a:accent5>
      <a:accent6>
        <a:srgbClr val="CD0046"/>
      </a:accent6>
      <a:hlink>
        <a:srgbClr val="000000"/>
      </a:hlink>
      <a:folHlink>
        <a:srgbClr val="000000"/>
      </a:folHlink>
    </a:clrScheme>
    <a:fontScheme name="TCS Schrift">
      <a:majorFont>
        <a:latin typeface="TCS Museo Slab"/>
        <a:ea typeface=""/>
        <a:cs typeface=""/>
      </a:majorFont>
      <a:minorFont>
        <a:latin typeface="TCS Museo Sans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0" tIns="0" rIns="0" bIns="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200" kern="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S PowerPoint CD NEU v2 FRA light.pptx" id="{FD2BF61E-C8AA-421E-8CDA-21D9A302FA35}" vid="{A5894090-204F-4A8C-BB84-592A45CD9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Basisversion_FRA</Template>
  <TotalTime>5462</TotalTime>
  <Words>813</Words>
  <Application>Microsoft Macintosh PowerPoint</Application>
  <PresentationFormat>Affichage à l'écran 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Frutiger 45 Light</vt:lpstr>
      <vt:lpstr>TCS Museo Sans</vt:lpstr>
      <vt:lpstr>Wingdings</vt:lpstr>
      <vt:lpstr>TCS Design</vt:lpstr>
      <vt:lpstr>Conception personnalisée</vt:lpstr>
      <vt:lpstr>1_Conception personnalisée</vt:lpstr>
      <vt:lpstr>2_Conception personnalisée</vt:lpstr>
      <vt:lpstr>La biodiversité des zones humides nous importe :  Pourquoi?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 Tag des Lichts / Journée de la lumière</dc:title>
  <dc:creator>Buff, Olivier</dc:creator>
  <cp:lastModifiedBy>Damien Gallay</cp:lastModifiedBy>
  <cp:revision>369</cp:revision>
  <cp:lastPrinted>2019-11-17T18:19:31Z</cp:lastPrinted>
  <dcterms:created xsi:type="dcterms:W3CDTF">2016-10-06T06:00:26Z</dcterms:created>
  <dcterms:modified xsi:type="dcterms:W3CDTF">2019-11-25T08:18:51Z</dcterms:modified>
</cp:coreProperties>
</file>