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9" r:id="rId3"/>
    <p:sldId id="260" r:id="rId4"/>
    <p:sldId id="258" r:id="rId5"/>
    <p:sldId id="263" r:id="rId6"/>
    <p:sldId id="264" r:id="rId7"/>
    <p:sldId id="265" r:id="rId8"/>
    <p:sldId id="271" r:id="rId9"/>
    <p:sldId id="269" r:id="rId10"/>
    <p:sldId id="270" r:id="rId11"/>
    <p:sldId id="272" r:id="rId12"/>
    <p:sldId id="273" r:id="rId13"/>
    <p:sldId id="276" r:id="rId14"/>
    <p:sldId id="277" r:id="rId15"/>
    <p:sldId id="278" r:id="rId16"/>
    <p:sldId id="279" r:id="rId17"/>
    <p:sldId id="281" r:id="rId18"/>
    <p:sldId id="282" r:id="rId19"/>
  </p:sldIdLst>
  <p:sldSz cx="9144000" cy="5143500" type="screen16x9"/>
  <p:notesSz cx="6792913"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66"/>
    <a:srgbClr val="E0A917"/>
    <a:srgbClr val="D1E7AE"/>
    <a:srgbClr val="70C0AC"/>
    <a:srgbClr val="8BBCC1"/>
    <a:srgbClr val="0070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3CE20-028C-497E-9842-11619D73AF06}" v="5" dt="2025-12-30T09:35:43.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24"/>
    <p:restoredTop sz="94719"/>
  </p:normalViewPr>
  <p:slideViewPr>
    <p:cSldViewPr snapToGrid="0">
      <p:cViewPr varScale="1">
        <p:scale>
          <a:sx n="133" d="100"/>
          <a:sy n="133" d="100"/>
        </p:scale>
        <p:origin x="12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 Berlemont" userId="53b46256-5954-43ac-b385-42817a2c5514" providerId="ADAL" clId="{9C6D8C66-C4A9-4CB7-A5E9-D156F48BCEE7}"/>
    <pc:docChg chg="undo custSel delSld modSld">
      <pc:chgData name="Denis Berlemont" userId="53b46256-5954-43ac-b385-42817a2c5514" providerId="ADAL" clId="{9C6D8C66-C4A9-4CB7-A5E9-D156F48BCEE7}" dt="2025-12-30T09:40:38.691" v="569" actId="6549"/>
      <pc:docMkLst>
        <pc:docMk/>
      </pc:docMkLst>
      <pc:sldChg chg="modSp mod">
        <pc:chgData name="Denis Berlemont" userId="53b46256-5954-43ac-b385-42817a2c5514" providerId="ADAL" clId="{9C6D8C66-C4A9-4CB7-A5E9-D156F48BCEE7}" dt="2025-12-30T09:21:44.261" v="93" actId="1076"/>
        <pc:sldMkLst>
          <pc:docMk/>
          <pc:sldMk cId="1599300537" sldId="256"/>
        </pc:sldMkLst>
        <pc:picChg chg="mod">
          <ac:chgData name="Denis Berlemont" userId="53b46256-5954-43ac-b385-42817a2c5514" providerId="ADAL" clId="{9C6D8C66-C4A9-4CB7-A5E9-D156F48BCEE7}" dt="2025-12-30T09:21:44.261" v="93" actId="1076"/>
          <ac:picMkLst>
            <pc:docMk/>
            <pc:sldMk cId="1599300537" sldId="256"/>
            <ac:picMk id="11" creationId="{F04072A7-36A9-5ED4-7DE0-3B21999B0AF9}"/>
          </ac:picMkLst>
        </pc:picChg>
        <pc:picChg chg="mod">
          <ac:chgData name="Denis Berlemont" userId="53b46256-5954-43ac-b385-42817a2c5514" providerId="ADAL" clId="{9C6D8C66-C4A9-4CB7-A5E9-D156F48BCEE7}" dt="2025-12-30T09:21:34.194" v="89" actId="1076"/>
          <ac:picMkLst>
            <pc:docMk/>
            <pc:sldMk cId="1599300537" sldId="256"/>
            <ac:picMk id="15" creationId="{CDA9F345-987D-E392-A525-2D12E5D937A3}"/>
          </ac:picMkLst>
        </pc:picChg>
      </pc:sldChg>
      <pc:sldChg chg="modSp mod">
        <pc:chgData name="Denis Berlemont" userId="53b46256-5954-43ac-b385-42817a2c5514" providerId="ADAL" clId="{9C6D8C66-C4A9-4CB7-A5E9-D156F48BCEE7}" dt="2025-12-30T09:39:48.097" v="564" actId="6549"/>
        <pc:sldMkLst>
          <pc:docMk/>
          <pc:sldMk cId="1070972113" sldId="258"/>
        </pc:sldMkLst>
        <pc:spChg chg="mod">
          <ac:chgData name="Denis Berlemont" userId="53b46256-5954-43ac-b385-42817a2c5514" providerId="ADAL" clId="{9C6D8C66-C4A9-4CB7-A5E9-D156F48BCEE7}" dt="2025-12-30T09:39:48.097" v="564" actId="6549"/>
          <ac:spMkLst>
            <pc:docMk/>
            <pc:sldMk cId="1070972113" sldId="258"/>
            <ac:spMk id="2" creationId="{36759C66-F662-65A7-E111-96F5FAA9AC85}"/>
          </ac:spMkLst>
        </pc:spChg>
      </pc:sldChg>
      <pc:sldChg chg="modSp mod">
        <pc:chgData name="Denis Berlemont" userId="53b46256-5954-43ac-b385-42817a2c5514" providerId="ADAL" clId="{9C6D8C66-C4A9-4CB7-A5E9-D156F48BCEE7}" dt="2025-12-30T09:22:56.917" v="131" actId="20577"/>
        <pc:sldMkLst>
          <pc:docMk/>
          <pc:sldMk cId="2737871184" sldId="259"/>
        </pc:sldMkLst>
        <pc:spChg chg="mod">
          <ac:chgData name="Denis Berlemont" userId="53b46256-5954-43ac-b385-42817a2c5514" providerId="ADAL" clId="{9C6D8C66-C4A9-4CB7-A5E9-D156F48BCEE7}" dt="2025-12-30T09:22:56.917" v="131" actId="20577"/>
          <ac:spMkLst>
            <pc:docMk/>
            <pc:sldMk cId="2737871184" sldId="259"/>
            <ac:spMk id="3" creationId="{7CF9C3DA-2B81-B4B6-FEC7-681AC3B4E900}"/>
          </ac:spMkLst>
        </pc:spChg>
      </pc:sldChg>
      <pc:sldChg chg="modSp mod">
        <pc:chgData name="Denis Berlemont" userId="53b46256-5954-43ac-b385-42817a2c5514" providerId="ADAL" clId="{9C6D8C66-C4A9-4CB7-A5E9-D156F48BCEE7}" dt="2025-12-30T09:26:32.287" v="295" actId="20577"/>
        <pc:sldMkLst>
          <pc:docMk/>
          <pc:sldMk cId="111156743" sldId="260"/>
        </pc:sldMkLst>
        <pc:spChg chg="mod">
          <ac:chgData name="Denis Berlemont" userId="53b46256-5954-43ac-b385-42817a2c5514" providerId="ADAL" clId="{9C6D8C66-C4A9-4CB7-A5E9-D156F48BCEE7}" dt="2025-12-30T09:26:32.287" v="295" actId="20577"/>
          <ac:spMkLst>
            <pc:docMk/>
            <pc:sldMk cId="111156743" sldId="260"/>
            <ac:spMk id="3" creationId="{1D6EC477-FBCD-1004-E98E-D35CB917E87D}"/>
          </ac:spMkLst>
        </pc:spChg>
        <pc:picChg chg="mod">
          <ac:chgData name="Denis Berlemont" userId="53b46256-5954-43ac-b385-42817a2c5514" providerId="ADAL" clId="{9C6D8C66-C4A9-4CB7-A5E9-D156F48BCEE7}" dt="2025-12-30T09:25:22.875" v="211" actId="1037"/>
          <ac:picMkLst>
            <pc:docMk/>
            <pc:sldMk cId="111156743" sldId="260"/>
            <ac:picMk id="9" creationId="{B40605D8-869C-F515-2760-A1BCB8757433}"/>
          </ac:picMkLst>
        </pc:picChg>
        <pc:picChg chg="mod">
          <ac:chgData name="Denis Berlemont" userId="53b46256-5954-43ac-b385-42817a2c5514" providerId="ADAL" clId="{9C6D8C66-C4A9-4CB7-A5E9-D156F48BCEE7}" dt="2025-12-30T09:25:22.875" v="211" actId="1037"/>
          <ac:picMkLst>
            <pc:docMk/>
            <pc:sldMk cId="111156743" sldId="260"/>
            <ac:picMk id="11" creationId="{D3AD514E-8F02-7233-63F9-5CBE033CEE43}"/>
          </ac:picMkLst>
        </pc:picChg>
      </pc:sldChg>
      <pc:sldChg chg="modSp mod">
        <pc:chgData name="Denis Berlemont" userId="53b46256-5954-43ac-b385-42817a2c5514" providerId="ADAL" clId="{9C6D8C66-C4A9-4CB7-A5E9-D156F48BCEE7}" dt="2025-12-30T09:27:46.866" v="334" actId="121"/>
        <pc:sldMkLst>
          <pc:docMk/>
          <pc:sldMk cId="2659140739" sldId="263"/>
        </pc:sldMkLst>
        <pc:spChg chg="mod">
          <ac:chgData name="Denis Berlemont" userId="53b46256-5954-43ac-b385-42817a2c5514" providerId="ADAL" clId="{9C6D8C66-C4A9-4CB7-A5E9-D156F48BCEE7}" dt="2025-12-30T09:27:46.866" v="334" actId="121"/>
          <ac:spMkLst>
            <pc:docMk/>
            <pc:sldMk cId="2659140739" sldId="263"/>
            <ac:spMk id="10" creationId="{23610D82-7012-47BC-F150-EEE8A9145EBB}"/>
          </ac:spMkLst>
        </pc:spChg>
      </pc:sldChg>
      <pc:sldChg chg="modSp mod">
        <pc:chgData name="Denis Berlemont" userId="53b46256-5954-43ac-b385-42817a2c5514" providerId="ADAL" clId="{9C6D8C66-C4A9-4CB7-A5E9-D156F48BCEE7}" dt="2025-12-30T09:34:12.196" v="467" actId="20577"/>
        <pc:sldMkLst>
          <pc:docMk/>
          <pc:sldMk cId="1145262262" sldId="270"/>
        </pc:sldMkLst>
        <pc:spChg chg="mod">
          <ac:chgData name="Denis Berlemont" userId="53b46256-5954-43ac-b385-42817a2c5514" providerId="ADAL" clId="{9C6D8C66-C4A9-4CB7-A5E9-D156F48BCEE7}" dt="2025-12-30T09:34:12.196" v="467" actId="20577"/>
          <ac:spMkLst>
            <pc:docMk/>
            <pc:sldMk cId="1145262262" sldId="270"/>
            <ac:spMk id="10" creationId="{F044833D-A8CC-CFBC-4C90-8C1571992FAF}"/>
          </ac:spMkLst>
        </pc:spChg>
        <pc:spChg chg="mod">
          <ac:chgData name="Denis Berlemont" userId="53b46256-5954-43ac-b385-42817a2c5514" providerId="ADAL" clId="{9C6D8C66-C4A9-4CB7-A5E9-D156F48BCEE7}" dt="2025-12-30T09:32:40.580" v="414" actId="14100"/>
          <ac:spMkLst>
            <pc:docMk/>
            <pc:sldMk cId="1145262262" sldId="270"/>
            <ac:spMk id="11" creationId="{ECFE17A7-24E9-D820-D01D-EB3497B43CF0}"/>
          </ac:spMkLst>
        </pc:spChg>
      </pc:sldChg>
      <pc:sldChg chg="modSp mod">
        <pc:chgData name="Denis Berlemont" userId="53b46256-5954-43ac-b385-42817a2c5514" providerId="ADAL" clId="{9C6D8C66-C4A9-4CB7-A5E9-D156F48BCEE7}" dt="2025-12-30T09:40:38.691" v="569" actId="6549"/>
        <pc:sldMkLst>
          <pc:docMk/>
          <pc:sldMk cId="663294638" sldId="271"/>
        </pc:sldMkLst>
        <pc:spChg chg="mod">
          <ac:chgData name="Denis Berlemont" userId="53b46256-5954-43ac-b385-42817a2c5514" providerId="ADAL" clId="{9C6D8C66-C4A9-4CB7-A5E9-D156F48BCEE7}" dt="2025-12-30T09:40:38.691" v="569" actId="6549"/>
          <ac:spMkLst>
            <pc:docMk/>
            <pc:sldMk cId="663294638" sldId="271"/>
            <ac:spMk id="6" creationId="{B3C11280-1180-518C-ACE3-7C22A49A1CAB}"/>
          </ac:spMkLst>
        </pc:spChg>
      </pc:sldChg>
      <pc:sldChg chg="modSp mod">
        <pc:chgData name="Denis Berlemont" userId="53b46256-5954-43ac-b385-42817a2c5514" providerId="ADAL" clId="{9C6D8C66-C4A9-4CB7-A5E9-D156F48BCEE7}" dt="2025-12-30T09:35:53.653" v="524" actId="27636"/>
        <pc:sldMkLst>
          <pc:docMk/>
          <pc:sldMk cId="3400407919" sldId="273"/>
        </pc:sldMkLst>
        <pc:spChg chg="mod">
          <ac:chgData name="Denis Berlemont" userId="53b46256-5954-43ac-b385-42817a2c5514" providerId="ADAL" clId="{9C6D8C66-C4A9-4CB7-A5E9-D156F48BCEE7}" dt="2025-12-30T09:35:53.653" v="524" actId="27636"/>
          <ac:spMkLst>
            <pc:docMk/>
            <pc:sldMk cId="3400407919" sldId="273"/>
            <ac:spMk id="3" creationId="{81B7ED2B-C43E-84BC-77AF-071B1DA3AC1B}"/>
          </ac:spMkLst>
        </pc:spChg>
      </pc:sldChg>
      <pc:sldChg chg="modSp mod">
        <pc:chgData name="Denis Berlemont" userId="53b46256-5954-43ac-b385-42817a2c5514" providerId="ADAL" clId="{9C6D8C66-C4A9-4CB7-A5E9-D156F48BCEE7}" dt="2025-12-30T09:37:26.810" v="526" actId="14100"/>
        <pc:sldMkLst>
          <pc:docMk/>
          <pc:sldMk cId="1166652757" sldId="276"/>
        </pc:sldMkLst>
        <pc:spChg chg="mod">
          <ac:chgData name="Denis Berlemont" userId="53b46256-5954-43ac-b385-42817a2c5514" providerId="ADAL" clId="{9C6D8C66-C4A9-4CB7-A5E9-D156F48BCEE7}" dt="2025-12-30T09:37:26.810" v="526" actId="14100"/>
          <ac:spMkLst>
            <pc:docMk/>
            <pc:sldMk cId="1166652757" sldId="276"/>
            <ac:spMk id="3" creationId="{52E9AA3B-DBB6-9521-2957-CB69DCDAE79F}"/>
          </ac:spMkLst>
        </pc:spChg>
      </pc:sldChg>
      <pc:sldChg chg="del">
        <pc:chgData name="Denis Berlemont" userId="53b46256-5954-43ac-b385-42817a2c5514" providerId="ADAL" clId="{9C6D8C66-C4A9-4CB7-A5E9-D156F48BCEE7}" dt="2025-12-30T09:36:40.935" v="525" actId="47"/>
        <pc:sldMkLst>
          <pc:docMk/>
          <pc:sldMk cId="3688267743"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3596" cy="49797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7745" y="1"/>
            <a:ext cx="2943596" cy="497976"/>
          </a:xfrm>
          <a:prstGeom prst="rect">
            <a:avLst/>
          </a:prstGeom>
        </p:spPr>
        <p:txBody>
          <a:bodyPr vert="horz" lIns="91440" tIns="45720" rIns="91440" bIns="45720" rtlCol="0"/>
          <a:lstStyle>
            <a:lvl1pPr algn="r">
              <a:defRPr sz="1200"/>
            </a:lvl1pPr>
          </a:lstStyle>
          <a:p>
            <a:fld id="{C968420E-B0C4-F940-BDC1-4F8C2BA75766}" type="datetimeFigureOut">
              <a:rPr lang="fr-FR" smtClean="0"/>
              <a:t>30/12/2025</a:t>
            </a:fld>
            <a:endParaRPr lang="fr-FR"/>
          </a:p>
        </p:txBody>
      </p:sp>
      <p:sp>
        <p:nvSpPr>
          <p:cNvPr id="4" name="Espace réservé de l'image des diapositives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292" y="4776430"/>
            <a:ext cx="5434330" cy="390799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20BD10E9-9C34-FA4C-B5C7-01A19D7A3E0D}" type="slidenum">
              <a:rPr lang="fr-FR" smtClean="0"/>
              <a:t>‹N°›</a:t>
            </a:fld>
            <a:endParaRPr lang="fr-FR"/>
          </a:p>
        </p:txBody>
      </p:sp>
    </p:spTree>
    <p:extLst>
      <p:ext uri="{BB962C8B-B14F-4D97-AF65-F5344CB8AC3E}">
        <p14:creationId xmlns:p14="http://schemas.microsoft.com/office/powerpoint/2010/main" val="63808275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BD10E9-9C34-FA4C-B5C7-01A19D7A3E0D}" type="slidenum">
              <a:rPr lang="fr-FR" smtClean="0"/>
              <a:t>2</a:t>
            </a:fld>
            <a:endParaRPr lang="fr-FR"/>
          </a:p>
        </p:txBody>
      </p:sp>
    </p:spTree>
    <p:extLst>
      <p:ext uri="{BB962C8B-B14F-4D97-AF65-F5344CB8AC3E}">
        <p14:creationId xmlns:p14="http://schemas.microsoft.com/office/powerpoint/2010/main" val="46239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BD10E9-9C34-FA4C-B5C7-01A19D7A3E0D}" type="slidenum">
              <a:rPr lang="fr-FR" smtClean="0"/>
              <a:t>7</a:t>
            </a:fld>
            <a:endParaRPr lang="fr-FR"/>
          </a:p>
        </p:txBody>
      </p:sp>
    </p:spTree>
    <p:extLst>
      <p:ext uri="{BB962C8B-B14F-4D97-AF65-F5344CB8AC3E}">
        <p14:creationId xmlns:p14="http://schemas.microsoft.com/office/powerpoint/2010/main" val="135120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BD10E9-9C34-FA4C-B5C7-01A19D7A3E0D}" type="slidenum">
              <a:rPr lang="fr-FR" smtClean="0"/>
              <a:t>12</a:t>
            </a:fld>
            <a:endParaRPr lang="fr-FR"/>
          </a:p>
        </p:txBody>
      </p:sp>
    </p:spTree>
    <p:extLst>
      <p:ext uri="{BB962C8B-B14F-4D97-AF65-F5344CB8AC3E}">
        <p14:creationId xmlns:p14="http://schemas.microsoft.com/office/powerpoint/2010/main" val="3305817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dirty="0"/>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154040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180849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3419396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293842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329928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419304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241008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167774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1146879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DDB2F1F-121C-8948-B573-4543C5FF1BE4}" type="slidenum">
              <a:rPr lang="fr-FR" smtClean="0"/>
              <a:t>‹N°›</a:t>
            </a:fld>
            <a:endParaRPr lang="fr-FR"/>
          </a:p>
        </p:txBody>
      </p:sp>
    </p:spTree>
    <p:extLst>
      <p:ext uri="{BB962C8B-B14F-4D97-AF65-F5344CB8AC3E}">
        <p14:creationId xmlns:p14="http://schemas.microsoft.com/office/powerpoint/2010/main" val="6070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41" name="Image 40" descr="Une image contenant eau, bleu vert, vert, nature&#10;&#10;Le contenu généré par l’IA peut être incorrect.">
            <a:extLst>
              <a:ext uri="{FF2B5EF4-FFF2-40B4-BE49-F238E27FC236}">
                <a16:creationId xmlns:a16="http://schemas.microsoft.com/office/drawing/2014/main" id="{6603EE75-0D21-1A70-CC98-2F1B8391CE22}"/>
              </a:ext>
            </a:extLst>
          </p:cNvPr>
          <p:cNvPicPr>
            <a:picLocks noChangeAspect="1"/>
          </p:cNvPicPr>
          <p:nvPr userDrawn="1"/>
        </p:nvPicPr>
        <p:blipFill>
          <a:blip r:embed="rId2"/>
          <a:stretch>
            <a:fillRect/>
          </a:stretch>
        </p:blipFill>
        <p:spPr>
          <a:xfrm>
            <a:off x="0" y="0"/>
            <a:ext cx="9144000" cy="1200850"/>
          </a:xfrm>
          <a:prstGeom prst="rect">
            <a:avLst/>
          </a:prstGeom>
        </p:spPr>
      </p:pic>
      <p:sp>
        <p:nvSpPr>
          <p:cNvPr id="22" name="Rectangle 21">
            <a:extLst>
              <a:ext uri="{FF2B5EF4-FFF2-40B4-BE49-F238E27FC236}">
                <a16:creationId xmlns:a16="http://schemas.microsoft.com/office/drawing/2014/main" id="{4A5F38CD-3BEB-84EF-2506-3748707A17EF}"/>
              </a:ext>
            </a:extLst>
          </p:cNvPr>
          <p:cNvSpPr/>
          <p:nvPr userDrawn="1"/>
        </p:nvSpPr>
        <p:spPr>
          <a:xfrm>
            <a:off x="251011" y="1021976"/>
            <a:ext cx="8624047" cy="3917577"/>
          </a:xfrm>
          <a:prstGeom prst="rect">
            <a:avLst/>
          </a:prstGeom>
          <a:solidFill>
            <a:schemeClr val="bg1"/>
          </a:solidFill>
          <a:ln>
            <a:noFill/>
          </a:ln>
          <a:effectLst>
            <a:outerShdw blurRad="238239" sx="101679" sy="101679" algn="ctr" rotWithShape="0">
              <a:srgbClr val="007055">
                <a:alpha val="59948"/>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Slide Number Placeholder 4"/>
          <p:cNvSpPr>
            <a:spLocks noGrp="1"/>
          </p:cNvSpPr>
          <p:nvPr>
            <p:ph type="sldNum" sz="quarter" idx="12"/>
          </p:nvPr>
        </p:nvSpPr>
        <p:spPr>
          <a:xfrm>
            <a:off x="8163496" y="4630341"/>
            <a:ext cx="711562" cy="273844"/>
          </a:xfrm>
        </p:spPr>
        <p:txBody>
          <a:bodyPr/>
          <a:lstStyle>
            <a:lvl1pPr>
              <a:defRPr b="1" i="0">
                <a:solidFill>
                  <a:srgbClr val="005C66"/>
                </a:solidFill>
                <a:latin typeface="Arial" panose="020B0604020202020204" pitchFamily="34" charset="0"/>
                <a:cs typeface="Arial" panose="020B0604020202020204" pitchFamily="34" charset="0"/>
              </a:defRPr>
            </a:lvl1pPr>
          </a:lstStyle>
          <a:p>
            <a:fld id="{DDDB2F1F-121C-8948-B573-4543C5FF1BE4}" type="slidenum">
              <a:rPr lang="fr-FR" smtClean="0"/>
              <a:pPr/>
              <a:t>‹N°›</a:t>
            </a:fld>
            <a:endParaRPr lang="fr-FR" dirty="0"/>
          </a:p>
        </p:txBody>
      </p:sp>
      <p:sp>
        <p:nvSpPr>
          <p:cNvPr id="23" name="Content Placeholder 2">
            <a:extLst>
              <a:ext uri="{FF2B5EF4-FFF2-40B4-BE49-F238E27FC236}">
                <a16:creationId xmlns:a16="http://schemas.microsoft.com/office/drawing/2014/main" id="{C00EBFF9-773A-58F1-0A13-FA32DAC66ABD}"/>
              </a:ext>
            </a:extLst>
          </p:cNvPr>
          <p:cNvSpPr>
            <a:spLocks noGrp="1"/>
          </p:cNvSpPr>
          <p:nvPr>
            <p:ph idx="1"/>
          </p:nvPr>
        </p:nvSpPr>
        <p:spPr>
          <a:xfrm>
            <a:off x="411196" y="2250141"/>
            <a:ext cx="8221816" cy="2517121"/>
          </a:xfrm>
        </p:spPr>
        <p:txBody>
          <a:bodyPr/>
          <a:lstStyle>
            <a:lvl1pPr>
              <a:defRPr b="0" i="0">
                <a:solidFill>
                  <a:srgbClr val="005C66"/>
                </a:solidFill>
                <a:latin typeface="Arial" panose="020B0604020202020204" pitchFamily="34" charset="0"/>
                <a:cs typeface="Arial" panose="020B0604020202020204" pitchFamily="34" charset="0"/>
              </a:defRPr>
            </a:lvl1pPr>
            <a:lvl2pPr>
              <a:buClr>
                <a:srgbClr val="70C0AC"/>
              </a:buClr>
              <a:defRPr b="0" i="0">
                <a:solidFill>
                  <a:srgbClr val="005C66"/>
                </a:solidFill>
                <a:latin typeface="Arial" panose="020B0604020202020204" pitchFamily="34" charset="0"/>
                <a:cs typeface="Arial" panose="020B0604020202020204" pitchFamily="34" charset="0"/>
              </a:defRPr>
            </a:lvl2pPr>
            <a:lvl3pPr>
              <a:defRPr b="0" i="0">
                <a:solidFill>
                  <a:srgbClr val="005C66"/>
                </a:solidFill>
                <a:latin typeface="Arial" panose="020B0604020202020204" pitchFamily="34" charset="0"/>
                <a:cs typeface="Arial" panose="020B0604020202020204" pitchFamily="34" charset="0"/>
              </a:defRPr>
            </a:lvl3pPr>
            <a:lvl4pPr>
              <a:defRPr b="0" i="0">
                <a:solidFill>
                  <a:srgbClr val="005C66"/>
                </a:solidFill>
                <a:latin typeface="Arial" panose="020B0604020202020204" pitchFamily="34" charset="0"/>
                <a:cs typeface="Arial" panose="020B0604020202020204" pitchFamily="34" charset="0"/>
              </a:defRPr>
            </a:lvl4pPr>
            <a:lvl5pPr>
              <a:defRPr b="0" i="0">
                <a:solidFill>
                  <a:srgbClr val="005C66"/>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0" name="Rectangle 29">
            <a:extLst>
              <a:ext uri="{FF2B5EF4-FFF2-40B4-BE49-F238E27FC236}">
                <a16:creationId xmlns:a16="http://schemas.microsoft.com/office/drawing/2014/main" id="{BB597176-68FB-6549-97F4-48A403E00957}"/>
              </a:ext>
            </a:extLst>
          </p:cNvPr>
          <p:cNvSpPr/>
          <p:nvPr userDrawn="1"/>
        </p:nvSpPr>
        <p:spPr>
          <a:xfrm>
            <a:off x="251011" y="1021976"/>
            <a:ext cx="8624047" cy="6364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97733" y="1021976"/>
            <a:ext cx="8221816" cy="636495"/>
          </a:xfrm>
        </p:spPr>
        <p:txBody>
          <a:bodyPr>
            <a:normAutofit/>
          </a:bodyPr>
          <a:lstStyle>
            <a:lvl1pPr>
              <a:defRPr sz="2200" b="1" i="0">
                <a:solidFill>
                  <a:srgbClr val="D1E7AE"/>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9" name="Subtitle 2">
            <a:extLst>
              <a:ext uri="{FF2B5EF4-FFF2-40B4-BE49-F238E27FC236}">
                <a16:creationId xmlns:a16="http://schemas.microsoft.com/office/drawing/2014/main" id="{556C09D4-EE47-A19E-6DAB-94F9606F25D8}"/>
              </a:ext>
            </a:extLst>
          </p:cNvPr>
          <p:cNvSpPr>
            <a:spLocks noGrp="1"/>
          </p:cNvSpPr>
          <p:nvPr>
            <p:ph type="subTitle" idx="13"/>
          </p:nvPr>
        </p:nvSpPr>
        <p:spPr>
          <a:xfrm>
            <a:off x="411195" y="1777797"/>
            <a:ext cx="8221816" cy="472344"/>
          </a:xfrm>
        </p:spPr>
        <p:txBody>
          <a:bodyPr/>
          <a:lstStyle>
            <a:lvl1pPr marL="0" indent="0" algn="l">
              <a:buNone/>
              <a:defRPr sz="1800" b="1" i="0">
                <a:solidFill>
                  <a:srgbClr val="007055"/>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pic>
        <p:nvPicPr>
          <p:cNvPr id="3" name="Image 2" descr="Une image contenant texte, Police, Graphique, graphisme&#10;&#10;Le contenu généré par l’IA peut être incorrect.">
            <a:extLst>
              <a:ext uri="{FF2B5EF4-FFF2-40B4-BE49-F238E27FC236}">
                <a16:creationId xmlns:a16="http://schemas.microsoft.com/office/drawing/2014/main" id="{EA531A10-D6DB-27E2-C9FE-47950C82069F}"/>
              </a:ext>
            </a:extLst>
          </p:cNvPr>
          <p:cNvPicPr>
            <a:picLocks noChangeAspect="1"/>
          </p:cNvPicPr>
          <p:nvPr userDrawn="1"/>
        </p:nvPicPr>
        <p:blipFill>
          <a:blip r:embed="rId3"/>
          <a:stretch>
            <a:fillRect/>
          </a:stretch>
        </p:blipFill>
        <p:spPr>
          <a:xfrm>
            <a:off x="7539995" y="112459"/>
            <a:ext cx="1530224" cy="487966"/>
          </a:xfrm>
          <a:prstGeom prst="rect">
            <a:avLst/>
          </a:prstGeom>
        </p:spPr>
      </p:pic>
    </p:spTree>
    <p:extLst>
      <p:ext uri="{BB962C8B-B14F-4D97-AF65-F5344CB8AC3E}">
        <p14:creationId xmlns:p14="http://schemas.microsoft.com/office/powerpoint/2010/main" val="1043298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pic>
        <p:nvPicPr>
          <p:cNvPr id="41" name="Image 40" descr="Une image contenant eau, bleu vert, vert, nature&#10;&#10;Le contenu généré par l’IA peut être incorrect.">
            <a:extLst>
              <a:ext uri="{FF2B5EF4-FFF2-40B4-BE49-F238E27FC236}">
                <a16:creationId xmlns:a16="http://schemas.microsoft.com/office/drawing/2014/main" id="{6603EE75-0D21-1A70-CC98-2F1B8391CE22}"/>
              </a:ext>
            </a:extLst>
          </p:cNvPr>
          <p:cNvPicPr>
            <a:picLocks noChangeAspect="1"/>
          </p:cNvPicPr>
          <p:nvPr userDrawn="1"/>
        </p:nvPicPr>
        <p:blipFill>
          <a:blip r:embed="rId2"/>
          <a:stretch>
            <a:fillRect/>
          </a:stretch>
        </p:blipFill>
        <p:spPr>
          <a:xfrm>
            <a:off x="-1" y="0"/>
            <a:ext cx="9144001" cy="1200850"/>
          </a:xfrm>
          <a:prstGeom prst="rect">
            <a:avLst/>
          </a:prstGeom>
        </p:spPr>
      </p:pic>
      <p:sp>
        <p:nvSpPr>
          <p:cNvPr id="22" name="Rectangle 21">
            <a:extLst>
              <a:ext uri="{FF2B5EF4-FFF2-40B4-BE49-F238E27FC236}">
                <a16:creationId xmlns:a16="http://schemas.microsoft.com/office/drawing/2014/main" id="{4A5F38CD-3BEB-84EF-2506-3748707A17EF}"/>
              </a:ext>
            </a:extLst>
          </p:cNvPr>
          <p:cNvSpPr/>
          <p:nvPr userDrawn="1"/>
        </p:nvSpPr>
        <p:spPr>
          <a:xfrm>
            <a:off x="251011" y="1021976"/>
            <a:ext cx="8624047" cy="3917577"/>
          </a:xfrm>
          <a:prstGeom prst="rect">
            <a:avLst/>
          </a:prstGeom>
          <a:solidFill>
            <a:schemeClr val="bg1"/>
          </a:solidFill>
          <a:ln>
            <a:noFill/>
          </a:ln>
          <a:effectLst>
            <a:outerShdw blurRad="238239" sx="101679" sy="101679" algn="ctr" rotWithShape="0">
              <a:srgbClr val="E0A917">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Slide Number Placeholder 4"/>
          <p:cNvSpPr>
            <a:spLocks noGrp="1"/>
          </p:cNvSpPr>
          <p:nvPr>
            <p:ph type="sldNum" sz="quarter" idx="12"/>
          </p:nvPr>
        </p:nvSpPr>
        <p:spPr>
          <a:xfrm>
            <a:off x="8163496" y="4630341"/>
            <a:ext cx="711562" cy="273844"/>
          </a:xfrm>
        </p:spPr>
        <p:txBody>
          <a:bodyPr/>
          <a:lstStyle>
            <a:lvl1pPr>
              <a:defRPr b="1" i="0">
                <a:solidFill>
                  <a:srgbClr val="005C66"/>
                </a:solidFill>
                <a:latin typeface="Arial" panose="020B0604020202020204" pitchFamily="34" charset="0"/>
                <a:cs typeface="Arial" panose="020B0604020202020204" pitchFamily="34" charset="0"/>
              </a:defRPr>
            </a:lvl1pPr>
          </a:lstStyle>
          <a:p>
            <a:fld id="{DDDB2F1F-121C-8948-B573-4543C5FF1BE4}" type="slidenum">
              <a:rPr lang="fr-FR" smtClean="0"/>
              <a:pPr/>
              <a:t>‹N°›</a:t>
            </a:fld>
            <a:endParaRPr lang="fr-FR" dirty="0"/>
          </a:p>
        </p:txBody>
      </p:sp>
      <p:sp>
        <p:nvSpPr>
          <p:cNvPr id="23" name="Content Placeholder 2">
            <a:extLst>
              <a:ext uri="{FF2B5EF4-FFF2-40B4-BE49-F238E27FC236}">
                <a16:creationId xmlns:a16="http://schemas.microsoft.com/office/drawing/2014/main" id="{C00EBFF9-773A-58F1-0A13-FA32DAC66ABD}"/>
              </a:ext>
            </a:extLst>
          </p:cNvPr>
          <p:cNvSpPr>
            <a:spLocks noGrp="1"/>
          </p:cNvSpPr>
          <p:nvPr>
            <p:ph idx="1"/>
          </p:nvPr>
        </p:nvSpPr>
        <p:spPr>
          <a:xfrm>
            <a:off x="411196" y="2250141"/>
            <a:ext cx="8221816" cy="2517121"/>
          </a:xfrm>
        </p:spPr>
        <p:txBody>
          <a:bodyPr/>
          <a:lstStyle>
            <a:lvl1pPr>
              <a:defRPr b="0" i="0">
                <a:solidFill>
                  <a:srgbClr val="005C66"/>
                </a:solidFill>
                <a:latin typeface="Arial" panose="020B0604020202020204" pitchFamily="34" charset="0"/>
                <a:cs typeface="Arial" panose="020B0604020202020204" pitchFamily="34" charset="0"/>
              </a:defRPr>
            </a:lvl1pPr>
            <a:lvl2pPr>
              <a:buClr>
                <a:srgbClr val="70C0AC"/>
              </a:buClr>
              <a:defRPr b="0" i="0">
                <a:solidFill>
                  <a:srgbClr val="005C66"/>
                </a:solidFill>
                <a:latin typeface="Arial" panose="020B0604020202020204" pitchFamily="34" charset="0"/>
                <a:cs typeface="Arial" panose="020B0604020202020204" pitchFamily="34" charset="0"/>
              </a:defRPr>
            </a:lvl2pPr>
            <a:lvl3pPr>
              <a:defRPr b="0" i="0">
                <a:solidFill>
                  <a:srgbClr val="005C66"/>
                </a:solidFill>
                <a:latin typeface="Arial" panose="020B0604020202020204" pitchFamily="34" charset="0"/>
                <a:cs typeface="Arial" panose="020B0604020202020204" pitchFamily="34" charset="0"/>
              </a:defRPr>
            </a:lvl3pPr>
            <a:lvl4pPr>
              <a:defRPr b="0" i="0">
                <a:solidFill>
                  <a:srgbClr val="005C66"/>
                </a:solidFill>
                <a:latin typeface="Arial" panose="020B0604020202020204" pitchFamily="34" charset="0"/>
                <a:cs typeface="Arial" panose="020B0604020202020204" pitchFamily="34" charset="0"/>
              </a:defRPr>
            </a:lvl4pPr>
            <a:lvl5pPr>
              <a:defRPr b="0" i="0">
                <a:solidFill>
                  <a:srgbClr val="005C66"/>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0" name="Rectangle 29">
            <a:extLst>
              <a:ext uri="{FF2B5EF4-FFF2-40B4-BE49-F238E27FC236}">
                <a16:creationId xmlns:a16="http://schemas.microsoft.com/office/drawing/2014/main" id="{BB597176-68FB-6549-97F4-48A403E00957}"/>
              </a:ext>
            </a:extLst>
          </p:cNvPr>
          <p:cNvSpPr/>
          <p:nvPr userDrawn="1"/>
        </p:nvSpPr>
        <p:spPr>
          <a:xfrm>
            <a:off x="251011" y="1021976"/>
            <a:ext cx="8624047" cy="636495"/>
          </a:xfrm>
          <a:prstGeom prst="rect">
            <a:avLst/>
          </a:prstGeom>
          <a:solidFill>
            <a:srgbClr val="007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97733" y="1021976"/>
            <a:ext cx="8221816" cy="636495"/>
          </a:xfrm>
        </p:spPr>
        <p:txBody>
          <a:bodyPr>
            <a:normAutofit/>
          </a:bodyPr>
          <a:lstStyle>
            <a:lvl1pPr>
              <a:defRPr sz="2200" b="1" i="0">
                <a:solidFill>
                  <a:srgbClr val="D1E7AE"/>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9" name="Subtitle 2">
            <a:extLst>
              <a:ext uri="{FF2B5EF4-FFF2-40B4-BE49-F238E27FC236}">
                <a16:creationId xmlns:a16="http://schemas.microsoft.com/office/drawing/2014/main" id="{556C09D4-EE47-A19E-6DAB-94F9606F25D8}"/>
              </a:ext>
            </a:extLst>
          </p:cNvPr>
          <p:cNvSpPr>
            <a:spLocks noGrp="1"/>
          </p:cNvSpPr>
          <p:nvPr>
            <p:ph type="subTitle" idx="13"/>
          </p:nvPr>
        </p:nvSpPr>
        <p:spPr>
          <a:xfrm>
            <a:off x="411195" y="1777797"/>
            <a:ext cx="8221816" cy="472344"/>
          </a:xfrm>
        </p:spPr>
        <p:txBody>
          <a:bodyPr/>
          <a:lstStyle>
            <a:lvl1pPr marL="0" indent="0" algn="l">
              <a:buNone/>
              <a:defRPr sz="1800" b="1" i="0">
                <a:solidFill>
                  <a:srgbClr val="007055"/>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pic>
        <p:nvPicPr>
          <p:cNvPr id="3" name="Image 2" descr="Une image contenant texte, Police, Graphique, graphisme&#10;&#10;Le contenu généré par l’IA peut être incorrect.">
            <a:extLst>
              <a:ext uri="{FF2B5EF4-FFF2-40B4-BE49-F238E27FC236}">
                <a16:creationId xmlns:a16="http://schemas.microsoft.com/office/drawing/2014/main" id="{C1AA43B2-F3AD-C3B6-C146-FC5EF5573C00}"/>
              </a:ext>
            </a:extLst>
          </p:cNvPr>
          <p:cNvPicPr>
            <a:picLocks noChangeAspect="1"/>
          </p:cNvPicPr>
          <p:nvPr userDrawn="1"/>
        </p:nvPicPr>
        <p:blipFill>
          <a:blip r:embed="rId3"/>
          <a:stretch>
            <a:fillRect/>
          </a:stretch>
        </p:blipFill>
        <p:spPr>
          <a:xfrm>
            <a:off x="7539995" y="112459"/>
            <a:ext cx="1530224" cy="487966"/>
          </a:xfrm>
          <a:prstGeom prst="rect">
            <a:avLst/>
          </a:prstGeom>
        </p:spPr>
      </p:pic>
    </p:spTree>
    <p:extLst>
      <p:ext uri="{BB962C8B-B14F-4D97-AF65-F5344CB8AC3E}">
        <p14:creationId xmlns:p14="http://schemas.microsoft.com/office/powerpoint/2010/main" val="269712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pic>
        <p:nvPicPr>
          <p:cNvPr id="41" name="Image 40" descr="Une image contenant eau, bleu vert, vert, nature&#10;&#10;Le contenu généré par l’IA peut être incorrect.">
            <a:extLst>
              <a:ext uri="{FF2B5EF4-FFF2-40B4-BE49-F238E27FC236}">
                <a16:creationId xmlns:a16="http://schemas.microsoft.com/office/drawing/2014/main" id="{6603EE75-0D21-1A70-CC98-2F1B8391CE22}"/>
              </a:ext>
            </a:extLst>
          </p:cNvPr>
          <p:cNvPicPr>
            <a:picLocks noChangeAspect="1"/>
          </p:cNvPicPr>
          <p:nvPr userDrawn="1"/>
        </p:nvPicPr>
        <p:blipFill>
          <a:blip r:embed="rId2"/>
          <a:stretch>
            <a:fillRect/>
          </a:stretch>
        </p:blipFill>
        <p:spPr>
          <a:xfrm>
            <a:off x="-1" y="0"/>
            <a:ext cx="9144001" cy="1200850"/>
          </a:xfrm>
          <a:prstGeom prst="rect">
            <a:avLst/>
          </a:prstGeom>
        </p:spPr>
      </p:pic>
      <p:sp>
        <p:nvSpPr>
          <p:cNvPr id="22" name="Rectangle 21">
            <a:extLst>
              <a:ext uri="{FF2B5EF4-FFF2-40B4-BE49-F238E27FC236}">
                <a16:creationId xmlns:a16="http://schemas.microsoft.com/office/drawing/2014/main" id="{4A5F38CD-3BEB-84EF-2506-3748707A17EF}"/>
              </a:ext>
            </a:extLst>
          </p:cNvPr>
          <p:cNvSpPr/>
          <p:nvPr userDrawn="1"/>
        </p:nvSpPr>
        <p:spPr>
          <a:xfrm>
            <a:off x="251011" y="1021976"/>
            <a:ext cx="8624047" cy="3917577"/>
          </a:xfrm>
          <a:prstGeom prst="rect">
            <a:avLst/>
          </a:prstGeom>
          <a:solidFill>
            <a:schemeClr val="bg1"/>
          </a:solidFill>
          <a:ln>
            <a:noFill/>
          </a:ln>
          <a:effectLst>
            <a:outerShdw blurRad="238239" sx="101679" sy="101679" algn="ctr" rotWithShape="0">
              <a:srgbClr val="E0A917">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Rectangle 29">
            <a:extLst>
              <a:ext uri="{FF2B5EF4-FFF2-40B4-BE49-F238E27FC236}">
                <a16:creationId xmlns:a16="http://schemas.microsoft.com/office/drawing/2014/main" id="{BB597176-68FB-6549-97F4-48A403E00957}"/>
              </a:ext>
            </a:extLst>
          </p:cNvPr>
          <p:cNvSpPr/>
          <p:nvPr userDrawn="1"/>
        </p:nvSpPr>
        <p:spPr>
          <a:xfrm>
            <a:off x="251011" y="1021976"/>
            <a:ext cx="8624047" cy="3917577"/>
          </a:xfrm>
          <a:prstGeom prst="rect">
            <a:avLst/>
          </a:prstGeom>
          <a:solidFill>
            <a:srgbClr val="D1E7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lide Number Placeholder 4"/>
          <p:cNvSpPr>
            <a:spLocks noGrp="1"/>
          </p:cNvSpPr>
          <p:nvPr>
            <p:ph type="sldNum" sz="quarter" idx="12"/>
          </p:nvPr>
        </p:nvSpPr>
        <p:spPr>
          <a:xfrm>
            <a:off x="8163496" y="4630341"/>
            <a:ext cx="711562" cy="273844"/>
          </a:xfrm>
        </p:spPr>
        <p:txBody>
          <a:bodyPr/>
          <a:lstStyle>
            <a:lvl1pPr>
              <a:defRPr b="1" i="0">
                <a:solidFill>
                  <a:srgbClr val="005C66"/>
                </a:solidFill>
                <a:latin typeface="Arial" panose="020B0604020202020204" pitchFamily="34" charset="0"/>
                <a:cs typeface="Arial" panose="020B0604020202020204" pitchFamily="34" charset="0"/>
              </a:defRPr>
            </a:lvl1pPr>
          </a:lstStyle>
          <a:p>
            <a:fld id="{DDDB2F1F-121C-8948-B573-4543C5FF1BE4}" type="slidenum">
              <a:rPr lang="fr-FR" smtClean="0"/>
              <a:pPr/>
              <a:t>‹N°›</a:t>
            </a:fld>
            <a:endParaRPr lang="fr-FR" dirty="0"/>
          </a:p>
        </p:txBody>
      </p:sp>
      <p:pic>
        <p:nvPicPr>
          <p:cNvPr id="2" name="Image 1" descr="Une image contenant texte, Police, Graphique, graphisme&#10;&#10;Le contenu généré par l’IA peut être incorrect.">
            <a:extLst>
              <a:ext uri="{FF2B5EF4-FFF2-40B4-BE49-F238E27FC236}">
                <a16:creationId xmlns:a16="http://schemas.microsoft.com/office/drawing/2014/main" id="{B50DF310-5545-856E-3E8B-4139143FE26D}"/>
              </a:ext>
            </a:extLst>
          </p:cNvPr>
          <p:cNvPicPr>
            <a:picLocks noChangeAspect="1"/>
          </p:cNvPicPr>
          <p:nvPr userDrawn="1"/>
        </p:nvPicPr>
        <p:blipFill>
          <a:blip r:embed="rId3"/>
          <a:stretch>
            <a:fillRect/>
          </a:stretch>
        </p:blipFill>
        <p:spPr>
          <a:xfrm>
            <a:off x="7539995" y="112459"/>
            <a:ext cx="1530224" cy="487966"/>
          </a:xfrm>
          <a:prstGeom prst="rect">
            <a:avLst/>
          </a:prstGeom>
        </p:spPr>
      </p:pic>
    </p:spTree>
    <p:extLst>
      <p:ext uri="{BB962C8B-B14F-4D97-AF65-F5344CB8AC3E}">
        <p14:creationId xmlns:p14="http://schemas.microsoft.com/office/powerpoint/2010/main" val="262532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pic>
        <p:nvPicPr>
          <p:cNvPr id="41" name="Image 40" descr="Une image contenant eau, bleu vert, vert, nature&#10;&#10;Le contenu généré par l’IA peut être incorrect.">
            <a:extLst>
              <a:ext uri="{FF2B5EF4-FFF2-40B4-BE49-F238E27FC236}">
                <a16:creationId xmlns:a16="http://schemas.microsoft.com/office/drawing/2014/main" id="{6603EE75-0D21-1A70-CC98-2F1B8391CE22}"/>
              </a:ext>
            </a:extLst>
          </p:cNvPr>
          <p:cNvPicPr>
            <a:picLocks noChangeAspect="1"/>
          </p:cNvPicPr>
          <p:nvPr userDrawn="1"/>
        </p:nvPicPr>
        <p:blipFill>
          <a:blip r:embed="rId2"/>
          <a:stretch>
            <a:fillRect/>
          </a:stretch>
        </p:blipFill>
        <p:spPr>
          <a:xfrm>
            <a:off x="-1" y="0"/>
            <a:ext cx="9144001" cy="1200850"/>
          </a:xfrm>
          <a:prstGeom prst="rect">
            <a:avLst/>
          </a:prstGeom>
        </p:spPr>
      </p:pic>
      <p:sp>
        <p:nvSpPr>
          <p:cNvPr id="22" name="Rectangle 21">
            <a:extLst>
              <a:ext uri="{FF2B5EF4-FFF2-40B4-BE49-F238E27FC236}">
                <a16:creationId xmlns:a16="http://schemas.microsoft.com/office/drawing/2014/main" id="{4A5F38CD-3BEB-84EF-2506-3748707A17EF}"/>
              </a:ext>
            </a:extLst>
          </p:cNvPr>
          <p:cNvSpPr/>
          <p:nvPr userDrawn="1"/>
        </p:nvSpPr>
        <p:spPr>
          <a:xfrm>
            <a:off x="251011" y="1021976"/>
            <a:ext cx="8624047" cy="3917577"/>
          </a:xfrm>
          <a:prstGeom prst="rect">
            <a:avLst/>
          </a:prstGeom>
          <a:solidFill>
            <a:schemeClr val="bg1"/>
          </a:solidFill>
          <a:ln>
            <a:noFill/>
          </a:ln>
          <a:effectLst>
            <a:outerShdw blurRad="238239" sx="100486" sy="100486" algn="ctr" rotWithShape="0">
              <a:srgbClr val="00B0F0">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Slide Number Placeholder 4"/>
          <p:cNvSpPr>
            <a:spLocks noGrp="1"/>
          </p:cNvSpPr>
          <p:nvPr>
            <p:ph type="sldNum" sz="quarter" idx="12"/>
          </p:nvPr>
        </p:nvSpPr>
        <p:spPr>
          <a:xfrm>
            <a:off x="8163496" y="4630341"/>
            <a:ext cx="711562" cy="273844"/>
          </a:xfrm>
        </p:spPr>
        <p:txBody>
          <a:bodyPr/>
          <a:lstStyle>
            <a:lvl1pPr>
              <a:defRPr b="1" i="0">
                <a:solidFill>
                  <a:srgbClr val="005C66"/>
                </a:solidFill>
                <a:latin typeface="Arial" panose="020B0604020202020204" pitchFamily="34" charset="0"/>
                <a:cs typeface="Arial" panose="020B0604020202020204" pitchFamily="34" charset="0"/>
              </a:defRPr>
            </a:lvl1pPr>
          </a:lstStyle>
          <a:p>
            <a:fld id="{DDDB2F1F-121C-8948-B573-4543C5FF1BE4}" type="slidenum">
              <a:rPr lang="fr-FR" smtClean="0"/>
              <a:pPr/>
              <a:t>‹N°›</a:t>
            </a:fld>
            <a:endParaRPr lang="fr-FR" dirty="0"/>
          </a:p>
        </p:txBody>
      </p:sp>
      <p:sp>
        <p:nvSpPr>
          <p:cNvPr id="23" name="Content Placeholder 2">
            <a:extLst>
              <a:ext uri="{FF2B5EF4-FFF2-40B4-BE49-F238E27FC236}">
                <a16:creationId xmlns:a16="http://schemas.microsoft.com/office/drawing/2014/main" id="{C00EBFF9-773A-58F1-0A13-FA32DAC66ABD}"/>
              </a:ext>
            </a:extLst>
          </p:cNvPr>
          <p:cNvSpPr>
            <a:spLocks noGrp="1"/>
          </p:cNvSpPr>
          <p:nvPr>
            <p:ph idx="1"/>
          </p:nvPr>
        </p:nvSpPr>
        <p:spPr>
          <a:xfrm>
            <a:off x="411196" y="2250141"/>
            <a:ext cx="8221816" cy="2517121"/>
          </a:xfrm>
        </p:spPr>
        <p:txBody>
          <a:bodyPr/>
          <a:lstStyle>
            <a:lvl1pPr>
              <a:defRPr b="0" i="0">
                <a:solidFill>
                  <a:srgbClr val="005C66"/>
                </a:solidFill>
                <a:latin typeface="Arial" panose="020B0604020202020204" pitchFamily="34" charset="0"/>
                <a:cs typeface="Arial" panose="020B0604020202020204" pitchFamily="34" charset="0"/>
              </a:defRPr>
            </a:lvl1pPr>
            <a:lvl2pPr>
              <a:buClr>
                <a:srgbClr val="70C0AC"/>
              </a:buClr>
              <a:defRPr b="0" i="0">
                <a:solidFill>
                  <a:srgbClr val="005C66"/>
                </a:solidFill>
                <a:latin typeface="Arial" panose="020B0604020202020204" pitchFamily="34" charset="0"/>
                <a:cs typeface="Arial" panose="020B0604020202020204" pitchFamily="34" charset="0"/>
              </a:defRPr>
            </a:lvl2pPr>
            <a:lvl3pPr>
              <a:defRPr b="0" i="0">
                <a:solidFill>
                  <a:srgbClr val="005C66"/>
                </a:solidFill>
                <a:latin typeface="Arial" panose="020B0604020202020204" pitchFamily="34" charset="0"/>
                <a:cs typeface="Arial" panose="020B0604020202020204" pitchFamily="34" charset="0"/>
              </a:defRPr>
            </a:lvl3pPr>
            <a:lvl4pPr>
              <a:defRPr b="0" i="0">
                <a:solidFill>
                  <a:srgbClr val="005C66"/>
                </a:solidFill>
                <a:latin typeface="Arial" panose="020B0604020202020204" pitchFamily="34" charset="0"/>
                <a:cs typeface="Arial" panose="020B0604020202020204" pitchFamily="34" charset="0"/>
              </a:defRPr>
            </a:lvl4pPr>
            <a:lvl5pPr>
              <a:defRPr b="0" i="0">
                <a:solidFill>
                  <a:srgbClr val="005C66"/>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0" name="Rectangle 29">
            <a:extLst>
              <a:ext uri="{FF2B5EF4-FFF2-40B4-BE49-F238E27FC236}">
                <a16:creationId xmlns:a16="http://schemas.microsoft.com/office/drawing/2014/main" id="{BB597176-68FB-6549-97F4-48A403E00957}"/>
              </a:ext>
            </a:extLst>
          </p:cNvPr>
          <p:cNvSpPr/>
          <p:nvPr userDrawn="1"/>
        </p:nvSpPr>
        <p:spPr>
          <a:xfrm>
            <a:off x="251011" y="1021976"/>
            <a:ext cx="8624047" cy="636495"/>
          </a:xfrm>
          <a:prstGeom prst="rect">
            <a:avLst/>
          </a:prstGeom>
          <a:solidFill>
            <a:srgbClr val="8B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97733" y="1021976"/>
            <a:ext cx="8221816" cy="636495"/>
          </a:xfrm>
        </p:spPr>
        <p:txBody>
          <a:bodyPr>
            <a:normAutofit/>
          </a:bodyPr>
          <a:lstStyle>
            <a:lvl1pPr>
              <a:defRPr sz="2200" b="1" i="0">
                <a:solidFill>
                  <a:schemeClr val="bg1"/>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9" name="Subtitle 2">
            <a:extLst>
              <a:ext uri="{FF2B5EF4-FFF2-40B4-BE49-F238E27FC236}">
                <a16:creationId xmlns:a16="http://schemas.microsoft.com/office/drawing/2014/main" id="{556C09D4-EE47-A19E-6DAB-94F9606F25D8}"/>
              </a:ext>
            </a:extLst>
          </p:cNvPr>
          <p:cNvSpPr>
            <a:spLocks noGrp="1"/>
          </p:cNvSpPr>
          <p:nvPr>
            <p:ph type="subTitle" idx="13"/>
          </p:nvPr>
        </p:nvSpPr>
        <p:spPr>
          <a:xfrm>
            <a:off x="411195" y="1777797"/>
            <a:ext cx="8221816" cy="472344"/>
          </a:xfrm>
        </p:spPr>
        <p:txBody>
          <a:bodyPr/>
          <a:lstStyle>
            <a:lvl1pPr marL="0" indent="0" algn="l">
              <a:buNone/>
              <a:defRPr sz="1800" b="1" i="0">
                <a:solidFill>
                  <a:srgbClr val="007055"/>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pic>
        <p:nvPicPr>
          <p:cNvPr id="3" name="Image 2" descr="Une image contenant texte, Police, Graphique, graphisme&#10;&#10;Le contenu généré par l’IA peut être incorrect.">
            <a:extLst>
              <a:ext uri="{FF2B5EF4-FFF2-40B4-BE49-F238E27FC236}">
                <a16:creationId xmlns:a16="http://schemas.microsoft.com/office/drawing/2014/main" id="{241D91DD-B9B0-E9BF-318E-EB44794B0CA9}"/>
              </a:ext>
            </a:extLst>
          </p:cNvPr>
          <p:cNvPicPr>
            <a:picLocks noChangeAspect="1"/>
          </p:cNvPicPr>
          <p:nvPr userDrawn="1"/>
        </p:nvPicPr>
        <p:blipFill>
          <a:blip r:embed="rId3"/>
          <a:stretch>
            <a:fillRect/>
          </a:stretch>
        </p:blipFill>
        <p:spPr>
          <a:xfrm>
            <a:off x="7539995" y="112459"/>
            <a:ext cx="1530224" cy="487966"/>
          </a:xfrm>
          <a:prstGeom prst="rect">
            <a:avLst/>
          </a:prstGeom>
        </p:spPr>
      </p:pic>
    </p:spTree>
    <p:extLst>
      <p:ext uri="{BB962C8B-B14F-4D97-AF65-F5344CB8AC3E}">
        <p14:creationId xmlns:p14="http://schemas.microsoft.com/office/powerpoint/2010/main" val="3925878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fr-F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fr-F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DDDB2F1F-121C-8948-B573-4543C5FF1BE4}" type="slidenum">
              <a:rPr lang="fr-FR" smtClean="0"/>
              <a:t>‹N°›</a:t>
            </a:fld>
            <a:endParaRPr lang="fr-FR"/>
          </a:p>
        </p:txBody>
      </p:sp>
    </p:spTree>
    <p:extLst>
      <p:ext uri="{BB962C8B-B14F-4D97-AF65-F5344CB8AC3E}">
        <p14:creationId xmlns:p14="http://schemas.microsoft.com/office/powerpoint/2010/main" val="2096779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74" r:id="rId8"/>
    <p:sldLayoutId id="2147483673" r:id="rId9"/>
    <p:sldLayoutId id="2147483667" r:id="rId10"/>
    <p:sldLayoutId id="2147483668" r:id="rId11"/>
    <p:sldLayoutId id="2147483669" r:id="rId12"/>
    <p:sldLayoutId id="2147483670" r:id="rId13"/>
    <p:sldLayoutId id="2147483671"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Graphique, art&#10;&#10;Le contenu généré par l’IA peut être incorrect.">
            <a:extLst>
              <a:ext uri="{FF2B5EF4-FFF2-40B4-BE49-F238E27FC236}">
                <a16:creationId xmlns:a16="http://schemas.microsoft.com/office/drawing/2014/main" id="{8B16592C-F6DC-6C74-F22D-C4020EE533FA}"/>
              </a:ext>
            </a:extLst>
          </p:cNvPr>
          <p:cNvPicPr>
            <a:picLocks noChangeAspect="1"/>
          </p:cNvPicPr>
          <p:nvPr/>
        </p:nvPicPr>
        <p:blipFill>
          <a:blip r:embed="rId2"/>
          <a:stretch>
            <a:fillRect/>
          </a:stretch>
        </p:blipFill>
        <p:spPr>
          <a:xfrm>
            <a:off x="-82" y="0"/>
            <a:ext cx="5143500" cy="5143500"/>
          </a:xfrm>
          <a:prstGeom prst="rect">
            <a:avLst/>
          </a:prstGeom>
        </p:spPr>
      </p:pic>
      <p:pic>
        <p:nvPicPr>
          <p:cNvPr id="3" name="Image 2" descr="Une image contenant texte, Police, conception&#10;&#10;Le contenu généré par l’IA peut être incorrect.">
            <a:extLst>
              <a:ext uri="{FF2B5EF4-FFF2-40B4-BE49-F238E27FC236}">
                <a16:creationId xmlns:a16="http://schemas.microsoft.com/office/drawing/2014/main" id="{B4A4DF90-5A22-2733-7835-03897E14366C}"/>
              </a:ext>
            </a:extLst>
          </p:cNvPr>
          <p:cNvPicPr>
            <a:picLocks noChangeAspect="1"/>
          </p:cNvPicPr>
          <p:nvPr/>
        </p:nvPicPr>
        <p:blipFill>
          <a:blip r:embed="rId3"/>
          <a:stretch>
            <a:fillRect/>
          </a:stretch>
        </p:blipFill>
        <p:spPr>
          <a:xfrm>
            <a:off x="5276542" y="195266"/>
            <a:ext cx="3709187" cy="1688082"/>
          </a:xfrm>
          <a:prstGeom prst="rect">
            <a:avLst/>
          </a:prstGeom>
        </p:spPr>
      </p:pic>
      <p:pic>
        <p:nvPicPr>
          <p:cNvPr id="4" name="Image 3" descr="Une image contenant texte, Police, Graphique, graphisme&#10;&#10;Description générée automatiquement">
            <a:extLst>
              <a:ext uri="{FF2B5EF4-FFF2-40B4-BE49-F238E27FC236}">
                <a16:creationId xmlns:a16="http://schemas.microsoft.com/office/drawing/2014/main" id="{34546CC1-7C12-067E-2D09-4476E2E8CADA}"/>
              </a:ext>
            </a:extLst>
          </p:cNvPr>
          <p:cNvPicPr>
            <a:picLocks noChangeAspect="1"/>
          </p:cNvPicPr>
          <p:nvPr/>
        </p:nvPicPr>
        <p:blipFill>
          <a:blip r:embed="rId4"/>
          <a:stretch>
            <a:fillRect/>
          </a:stretch>
        </p:blipFill>
        <p:spPr>
          <a:xfrm>
            <a:off x="8208248" y="3964838"/>
            <a:ext cx="696273" cy="983396"/>
          </a:xfrm>
          <a:prstGeom prst="rect">
            <a:avLst/>
          </a:prstGeom>
        </p:spPr>
      </p:pic>
      <p:pic>
        <p:nvPicPr>
          <p:cNvPr id="11" name="Image 10">
            <a:extLst>
              <a:ext uri="{FF2B5EF4-FFF2-40B4-BE49-F238E27FC236}">
                <a16:creationId xmlns:a16="http://schemas.microsoft.com/office/drawing/2014/main" id="{F04072A7-36A9-5ED4-7DE0-3B21999B0AF9}"/>
              </a:ext>
            </a:extLst>
          </p:cNvPr>
          <p:cNvPicPr>
            <a:picLocks noChangeAspect="1"/>
          </p:cNvPicPr>
          <p:nvPr/>
        </p:nvPicPr>
        <p:blipFill>
          <a:blip r:embed="rId5"/>
          <a:srcRect/>
          <a:stretch/>
        </p:blipFill>
        <p:spPr>
          <a:xfrm>
            <a:off x="1585267" y="1816108"/>
            <a:ext cx="1972801" cy="1511284"/>
          </a:xfrm>
          <a:prstGeom prst="rect">
            <a:avLst/>
          </a:prstGeom>
        </p:spPr>
      </p:pic>
      <p:pic>
        <p:nvPicPr>
          <p:cNvPr id="15" name="Image 14">
            <a:extLst>
              <a:ext uri="{FF2B5EF4-FFF2-40B4-BE49-F238E27FC236}">
                <a16:creationId xmlns:a16="http://schemas.microsoft.com/office/drawing/2014/main" id="{CDA9F345-987D-E392-A525-2D12E5D937A3}"/>
              </a:ext>
            </a:extLst>
          </p:cNvPr>
          <p:cNvPicPr>
            <a:picLocks noChangeAspect="1"/>
          </p:cNvPicPr>
          <p:nvPr/>
        </p:nvPicPr>
        <p:blipFill>
          <a:blip r:embed="rId6"/>
          <a:srcRect/>
          <a:stretch/>
        </p:blipFill>
        <p:spPr>
          <a:xfrm>
            <a:off x="5276542" y="4094438"/>
            <a:ext cx="2659907" cy="693562"/>
          </a:xfrm>
          <a:prstGeom prst="rect">
            <a:avLst/>
          </a:prstGeom>
        </p:spPr>
      </p:pic>
    </p:spTree>
    <p:extLst>
      <p:ext uri="{BB962C8B-B14F-4D97-AF65-F5344CB8AC3E}">
        <p14:creationId xmlns:p14="http://schemas.microsoft.com/office/powerpoint/2010/main" val="1599300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471B6-0184-A451-A575-BD9C77B937E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05326E6-BDA2-82D0-BBBF-15DB08E97FEF}"/>
              </a:ext>
            </a:extLst>
          </p:cNvPr>
          <p:cNvSpPr>
            <a:spLocks noGrp="1"/>
          </p:cNvSpPr>
          <p:nvPr>
            <p:ph type="sldNum" sz="quarter" idx="12"/>
          </p:nvPr>
        </p:nvSpPr>
        <p:spPr/>
        <p:txBody>
          <a:bodyPr/>
          <a:lstStyle/>
          <a:p>
            <a:fld id="{DDDB2F1F-121C-8948-B573-4543C5FF1BE4}" type="slidenum">
              <a:rPr lang="fr-FR" smtClean="0"/>
              <a:pPr/>
              <a:t>10</a:t>
            </a:fld>
            <a:endParaRPr lang="fr-FR" dirty="0"/>
          </a:p>
        </p:txBody>
      </p:sp>
      <p:sp>
        <p:nvSpPr>
          <p:cNvPr id="7" name="Titre 3">
            <a:extLst>
              <a:ext uri="{FF2B5EF4-FFF2-40B4-BE49-F238E27FC236}">
                <a16:creationId xmlns:a16="http://schemas.microsoft.com/office/drawing/2014/main" id="{807DA029-9A5A-F3D1-C268-26BBAD3028B9}"/>
              </a:ext>
            </a:extLst>
          </p:cNvPr>
          <p:cNvSpPr>
            <a:spLocks noGrp="1"/>
          </p:cNvSpPr>
          <p:nvPr>
            <p:ph type="title"/>
          </p:nvPr>
        </p:nvSpPr>
        <p:spPr>
          <a:xfrm>
            <a:off x="397733" y="1100888"/>
            <a:ext cx="8221816" cy="472344"/>
          </a:xfrm>
        </p:spPr>
        <p:txBody>
          <a:bodyPr>
            <a:normAutofit/>
          </a:bodyPr>
          <a:lstStyle/>
          <a:p>
            <a:pPr>
              <a:spcAft>
                <a:spcPts val="450"/>
              </a:spcAft>
            </a:pPr>
            <a:r>
              <a:rPr lang="fr-FR" dirty="0"/>
              <a:t>Un écosystème extrêmement productif</a:t>
            </a:r>
            <a:endParaRPr lang="en-US" dirty="0"/>
          </a:p>
        </p:txBody>
      </p:sp>
      <p:sp>
        <p:nvSpPr>
          <p:cNvPr id="10" name="Espace réservé du contenu 2">
            <a:extLst>
              <a:ext uri="{FF2B5EF4-FFF2-40B4-BE49-F238E27FC236}">
                <a16:creationId xmlns:a16="http://schemas.microsoft.com/office/drawing/2014/main" id="{F044833D-A8CC-CFBC-4C90-8C1571992FAF}"/>
              </a:ext>
            </a:extLst>
          </p:cNvPr>
          <p:cNvSpPr>
            <a:spLocks noGrp="1"/>
          </p:cNvSpPr>
          <p:nvPr>
            <p:ph idx="1"/>
          </p:nvPr>
        </p:nvSpPr>
        <p:spPr>
          <a:xfrm>
            <a:off x="411195" y="2250141"/>
            <a:ext cx="8321609" cy="2517121"/>
          </a:xfrm>
        </p:spPr>
        <p:txBody>
          <a:bodyPr>
            <a:normAutofit fontScale="92500" lnSpcReduction="20000"/>
          </a:bodyPr>
          <a:lstStyle/>
          <a:p>
            <a:pPr>
              <a:lnSpc>
                <a:spcPct val="100000"/>
              </a:lnSpc>
              <a:spcBef>
                <a:spcPts val="0"/>
              </a:spcBef>
            </a:pPr>
            <a:r>
              <a:rPr lang="fr-FR" sz="1800" b="1" dirty="0"/>
              <a:t>Source de nourriture et d’eau douce pour l’agriculture et le bétail.</a:t>
            </a:r>
          </a:p>
          <a:p>
            <a:pPr lvl="1">
              <a:lnSpc>
                <a:spcPct val="100000"/>
              </a:lnSpc>
              <a:spcBef>
                <a:spcPts val="0"/>
              </a:spcBef>
              <a:spcAft>
                <a:spcPts val="600"/>
              </a:spcAft>
            </a:pPr>
            <a:r>
              <a:rPr lang="fr-FR" sz="1500" dirty="0"/>
              <a:t>Plus d’un milliard de personnes dans le monde dépendent des poissons et crustacés provenant des zones humides, lesquelles constituent leur principale source de protéines.</a:t>
            </a:r>
          </a:p>
          <a:p>
            <a:pPr>
              <a:lnSpc>
                <a:spcPct val="100000"/>
              </a:lnSpc>
              <a:spcBef>
                <a:spcPts val="0"/>
              </a:spcBef>
            </a:pPr>
            <a:r>
              <a:rPr lang="fr-FR" sz="1800" b="1" dirty="0"/>
              <a:t>Création d’emplois.</a:t>
            </a:r>
          </a:p>
          <a:p>
            <a:pPr lvl="1">
              <a:lnSpc>
                <a:spcPct val="100000"/>
              </a:lnSpc>
              <a:spcBef>
                <a:spcPts val="0"/>
              </a:spcBef>
              <a:spcAft>
                <a:spcPts val="600"/>
              </a:spcAft>
            </a:pPr>
            <a:r>
              <a:rPr lang="fr-FR" sz="1500" dirty="0"/>
              <a:t>Les zones humides offrent des possibilités économiques aux populations locales, dont des moyens de subsistance traditionnels issus de la cueillette puis de la transformation de plantes médicinales, de teintures, de fruits, de roseaux et d’herbes.</a:t>
            </a:r>
          </a:p>
          <a:p>
            <a:pPr>
              <a:lnSpc>
                <a:spcPct val="100000"/>
              </a:lnSpc>
              <a:spcBef>
                <a:spcPts val="0"/>
              </a:spcBef>
            </a:pPr>
            <a:r>
              <a:rPr lang="fr-FR" sz="1800" b="1" dirty="0"/>
              <a:t>Paysages culturels ancrés dans une identité, l’art et la spiritualité.</a:t>
            </a:r>
          </a:p>
          <a:p>
            <a:pPr lvl="1">
              <a:lnSpc>
                <a:spcPct val="100000"/>
              </a:lnSpc>
              <a:spcBef>
                <a:spcPts val="0"/>
              </a:spcBef>
            </a:pPr>
            <a:r>
              <a:rPr lang="fr-FR" sz="1500" dirty="0"/>
              <a:t>Les chants, les danses et les récits, en tant qu’expressions collectives de la vénération des zones humides, sont de riches traditions qui continuent de faire faire partie intégrante de la vie quotidienne d’un grand nombre des quelque trois millions d’autochtones représentant au moins 5000 cultures distinctes à travers le monde. </a:t>
            </a:r>
          </a:p>
          <a:p>
            <a:pPr lvl="1">
              <a:lnSpc>
                <a:spcPct val="100000"/>
              </a:lnSpc>
              <a:spcBef>
                <a:spcPts val="0"/>
              </a:spcBef>
            </a:pPr>
            <a:endParaRPr lang="en-US"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p:txBody>
      </p:sp>
      <p:sp>
        <p:nvSpPr>
          <p:cNvPr id="11" name="Sous-titre 4">
            <a:extLst>
              <a:ext uri="{FF2B5EF4-FFF2-40B4-BE49-F238E27FC236}">
                <a16:creationId xmlns:a16="http://schemas.microsoft.com/office/drawing/2014/main" id="{ECFE17A7-24E9-D820-D01D-EB3497B43CF0}"/>
              </a:ext>
            </a:extLst>
          </p:cNvPr>
          <p:cNvSpPr>
            <a:spLocks noGrp="1"/>
          </p:cNvSpPr>
          <p:nvPr>
            <p:ph type="subTitle" idx="13"/>
          </p:nvPr>
        </p:nvSpPr>
        <p:spPr>
          <a:xfrm>
            <a:off x="411195" y="1777797"/>
            <a:ext cx="8221816" cy="335421"/>
          </a:xfrm>
        </p:spPr>
        <p:txBody>
          <a:bodyPr/>
          <a:lstStyle/>
          <a:p>
            <a:pPr>
              <a:lnSpc>
                <a:spcPct val="100000"/>
              </a:lnSpc>
              <a:spcBef>
                <a:spcPts val="0"/>
              </a:spcBef>
            </a:pPr>
            <a:r>
              <a:rPr lang="fr-FR" sz="1600" dirty="0"/>
              <a:t>LES ZONES HUMIDES SUBVIENNENT AUX BESOINS DES ÊTRES HUMAINS.</a:t>
            </a:r>
          </a:p>
        </p:txBody>
      </p:sp>
    </p:spTree>
    <p:extLst>
      <p:ext uri="{BB962C8B-B14F-4D97-AF65-F5344CB8AC3E}">
        <p14:creationId xmlns:p14="http://schemas.microsoft.com/office/powerpoint/2010/main" val="1145262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C4F4E-B836-A594-8B7E-33878623DB6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0544FFF-A820-2944-775A-0E9C04D9B231}"/>
              </a:ext>
            </a:extLst>
          </p:cNvPr>
          <p:cNvSpPr/>
          <p:nvPr/>
        </p:nvSpPr>
        <p:spPr>
          <a:xfrm>
            <a:off x="0" y="0"/>
            <a:ext cx="9144000" cy="5143500"/>
          </a:xfrm>
          <a:prstGeom prst="rect">
            <a:avLst/>
          </a:prstGeom>
          <a:solidFill>
            <a:srgbClr val="D1E7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A5D6B841-A85F-13ED-C56F-8B42F1B333EB}"/>
              </a:ext>
            </a:extLst>
          </p:cNvPr>
          <p:cNvSpPr>
            <a:spLocks noGrp="1"/>
          </p:cNvSpPr>
          <p:nvPr>
            <p:ph type="sldNum" sz="quarter" idx="12"/>
          </p:nvPr>
        </p:nvSpPr>
        <p:spPr>
          <a:xfrm>
            <a:off x="6824875" y="4641094"/>
            <a:ext cx="2057400" cy="273844"/>
          </a:xfrm>
        </p:spPr>
        <p:txBody>
          <a:bodyPr/>
          <a:lstStyle/>
          <a:p>
            <a:fld id="{DDDB2F1F-121C-8948-B573-4543C5FF1BE4}" type="slidenum">
              <a:rPr lang="fr-FR" b="1" smtClean="0">
                <a:solidFill>
                  <a:srgbClr val="005C66"/>
                </a:solidFill>
                <a:latin typeface="Arial" panose="020B0604020202020204" pitchFamily="34" charset="0"/>
                <a:cs typeface="Arial" panose="020B0604020202020204" pitchFamily="34" charset="0"/>
              </a:rPr>
              <a:t>11</a:t>
            </a:fld>
            <a:endParaRPr lang="fr-FR" b="1" dirty="0">
              <a:solidFill>
                <a:srgbClr val="005C66"/>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A27B17DE-E8CD-AD71-FCCA-20463BCED6FB}"/>
              </a:ext>
            </a:extLst>
          </p:cNvPr>
          <p:cNvSpPr txBox="1"/>
          <p:nvPr/>
        </p:nvSpPr>
        <p:spPr>
          <a:xfrm>
            <a:off x="814667" y="3044061"/>
            <a:ext cx="7700682" cy="1323439"/>
          </a:xfrm>
          <a:prstGeom prst="rect">
            <a:avLst/>
          </a:prstGeom>
          <a:noFill/>
        </p:spPr>
        <p:txBody>
          <a:bodyPr wrap="square" rtlCol="0">
            <a:spAutoFit/>
          </a:bodyPr>
          <a:lstStyle/>
          <a:p>
            <a:r>
              <a:rPr lang="fr-FR" sz="1600" dirty="0">
                <a:solidFill>
                  <a:srgbClr val="005C66"/>
                </a:solidFill>
              </a:rPr>
              <a:t>On estime que les 1425 millions d’hectares de zones humides restantes procurent chaque année à la population des avantages compris dans une fourchette de 7980 à 39 010 milliards de dollars des États-Unis d’Amérique.</a:t>
            </a:r>
          </a:p>
          <a:p>
            <a:endParaRPr lang="fr-FR" sz="1600" dirty="0">
              <a:solidFill>
                <a:srgbClr val="005C66"/>
              </a:solidFill>
            </a:endParaRPr>
          </a:p>
          <a:p>
            <a:r>
              <a:rPr lang="fr-FR" sz="1600" dirty="0">
                <a:solidFill>
                  <a:srgbClr val="005C66"/>
                </a:solidFill>
                <a:sym typeface="Symbol" panose="05050102010706020507" pitchFamily="18" charset="2"/>
              </a:rPr>
              <a:t>						– Perspectives mondiales des zones humides 2025</a:t>
            </a:r>
          </a:p>
        </p:txBody>
      </p:sp>
      <p:pic>
        <p:nvPicPr>
          <p:cNvPr id="2" name="Image 1" descr="Une image contenant texte, Police, Graphique, graphisme&#10;&#10;Le contenu généré par l’IA peut être incorrect.">
            <a:extLst>
              <a:ext uri="{FF2B5EF4-FFF2-40B4-BE49-F238E27FC236}">
                <a16:creationId xmlns:a16="http://schemas.microsoft.com/office/drawing/2014/main" id="{CF16C6A5-055F-38AE-370E-A1F70C27EDF0}"/>
              </a:ext>
            </a:extLst>
          </p:cNvPr>
          <p:cNvPicPr>
            <a:picLocks noChangeAspect="1"/>
          </p:cNvPicPr>
          <p:nvPr/>
        </p:nvPicPr>
        <p:blipFill>
          <a:blip r:embed="rId2"/>
          <a:stretch>
            <a:fillRect/>
          </a:stretch>
        </p:blipFill>
        <p:spPr>
          <a:xfrm>
            <a:off x="7539995" y="112459"/>
            <a:ext cx="1530224" cy="487966"/>
          </a:xfrm>
          <a:prstGeom prst="rect">
            <a:avLst/>
          </a:prstGeom>
        </p:spPr>
      </p:pic>
      <p:pic>
        <p:nvPicPr>
          <p:cNvPr id="7" name="Image 6" descr="Une image contenant capture d’écran, Police, texte, Graphique&#10;&#10;Le contenu généré par l’IA peut être incorrect.">
            <a:extLst>
              <a:ext uri="{FF2B5EF4-FFF2-40B4-BE49-F238E27FC236}">
                <a16:creationId xmlns:a16="http://schemas.microsoft.com/office/drawing/2014/main" id="{64824FF1-D0FD-DE46-8C62-D37A0B5FF558}"/>
              </a:ext>
            </a:extLst>
          </p:cNvPr>
          <p:cNvPicPr>
            <a:picLocks noChangeAspect="1"/>
          </p:cNvPicPr>
          <p:nvPr/>
        </p:nvPicPr>
        <p:blipFill>
          <a:blip r:embed="rId3"/>
          <a:stretch>
            <a:fillRect/>
          </a:stretch>
        </p:blipFill>
        <p:spPr>
          <a:xfrm>
            <a:off x="742949" y="1228283"/>
            <a:ext cx="7772400" cy="1723126"/>
          </a:xfrm>
          <a:prstGeom prst="rect">
            <a:avLst/>
          </a:prstGeom>
        </p:spPr>
      </p:pic>
    </p:spTree>
    <p:extLst>
      <p:ext uri="{BB962C8B-B14F-4D97-AF65-F5344CB8AC3E}">
        <p14:creationId xmlns:p14="http://schemas.microsoft.com/office/powerpoint/2010/main" val="1228939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B7CDF05-E438-82B4-84E2-FF146D09794D}"/>
              </a:ext>
            </a:extLst>
          </p:cNvPr>
          <p:cNvSpPr>
            <a:spLocks noGrp="1"/>
          </p:cNvSpPr>
          <p:nvPr>
            <p:ph type="sldNum" sz="quarter" idx="12"/>
          </p:nvPr>
        </p:nvSpPr>
        <p:spPr/>
        <p:txBody>
          <a:bodyPr/>
          <a:lstStyle/>
          <a:p>
            <a:fld id="{DDDB2F1F-121C-8948-B573-4543C5FF1BE4}" type="slidenum">
              <a:rPr lang="fr-FR" smtClean="0"/>
              <a:pPr/>
              <a:t>12</a:t>
            </a:fld>
            <a:endParaRPr lang="fr-FR" dirty="0"/>
          </a:p>
        </p:txBody>
      </p:sp>
      <p:sp>
        <p:nvSpPr>
          <p:cNvPr id="3" name="Espace réservé du contenu 2">
            <a:extLst>
              <a:ext uri="{FF2B5EF4-FFF2-40B4-BE49-F238E27FC236}">
                <a16:creationId xmlns:a16="http://schemas.microsoft.com/office/drawing/2014/main" id="{81B7ED2B-C43E-84BC-77AF-071B1DA3AC1B}"/>
              </a:ext>
            </a:extLst>
          </p:cNvPr>
          <p:cNvSpPr>
            <a:spLocks noGrp="1"/>
          </p:cNvSpPr>
          <p:nvPr>
            <p:ph idx="1"/>
          </p:nvPr>
        </p:nvSpPr>
        <p:spPr>
          <a:xfrm>
            <a:off x="411196" y="2157984"/>
            <a:ext cx="8389904" cy="2746201"/>
          </a:xfrm>
        </p:spPr>
        <p:txBody>
          <a:bodyPr>
            <a:normAutofit fontScale="62500" lnSpcReduction="20000"/>
          </a:bodyPr>
          <a:lstStyle/>
          <a:p>
            <a:pPr marL="285750" indent="-285750"/>
            <a:r>
              <a:rPr lang="fr-FR" sz="1700" b="1" dirty="0"/>
              <a:t>L’ampleur de la disparition et de la dégradation des zones humides est un enjeu mondial.</a:t>
            </a:r>
          </a:p>
          <a:p>
            <a:pPr marL="285750" indent="-285750"/>
            <a:r>
              <a:rPr lang="fr-FR" sz="1700" b="1" dirty="0"/>
              <a:t>Les principales causes de la disparition et de la dégradation des zones humides sont les suivantes :</a:t>
            </a:r>
          </a:p>
          <a:p>
            <a:pPr marL="742950" lvl="1" indent="-285750"/>
            <a:r>
              <a:rPr lang="fr-FR" sz="1700" dirty="0"/>
              <a:t>L’artificialisation des sols</a:t>
            </a:r>
          </a:p>
          <a:p>
            <a:pPr marL="742950" lvl="1" indent="-285750"/>
            <a:r>
              <a:rPr lang="fr-FR" sz="1700" dirty="0"/>
              <a:t>L’intensification de l’agriculture.</a:t>
            </a:r>
          </a:p>
          <a:p>
            <a:pPr marL="742950" lvl="1" indent="-285750"/>
            <a:r>
              <a:rPr lang="fr-FR" sz="1700" dirty="0"/>
              <a:t>L’assèchement.</a:t>
            </a:r>
          </a:p>
          <a:p>
            <a:pPr marL="742950" lvl="1" indent="-285750"/>
            <a:r>
              <a:rPr lang="fr-FR" sz="1700" dirty="0"/>
              <a:t>L’introduction d’espèces exotiques (non indigènes) et leur prolifération. </a:t>
            </a:r>
          </a:p>
          <a:p>
            <a:pPr marL="742950" lvl="1" indent="-285750"/>
            <a:r>
              <a:rPr lang="fr-FR" sz="1700" dirty="0"/>
              <a:t>La pollution urbaine, agricole et industrielle.</a:t>
            </a:r>
          </a:p>
          <a:p>
            <a:pPr marL="742950" lvl="1" indent="-285750"/>
            <a:r>
              <a:rPr lang="fr-FR" sz="1700" dirty="0"/>
              <a:t>Le développement industriel.</a:t>
            </a:r>
          </a:p>
          <a:p>
            <a:pPr marL="285750" indent="-285750">
              <a:lnSpc>
                <a:spcPct val="110000"/>
              </a:lnSpc>
            </a:pPr>
            <a:r>
              <a:rPr lang="fr-FR" sz="1700" b="1" dirty="0"/>
              <a:t>La disparition des zones humides perturbe le système climatique, réduit la quantité des ressources en eau disponibles, augmente la vulnérabilité des communautés locales aux catastrophes naturelles, provoque la disparition d’espèces et entraîne une détérioration des moyens de subsistance et du bien-être des populations. </a:t>
            </a:r>
          </a:p>
          <a:p>
            <a:pPr marL="285750" indent="-285750">
              <a:lnSpc>
                <a:spcPct val="110000"/>
              </a:lnSpc>
            </a:pPr>
            <a:r>
              <a:rPr lang="fr-FR" sz="1700" b="1" dirty="0"/>
              <a:t>Le taux annuel de disparition des zones humides est, en moyenne, de 0,52% par an (depuis 1970).</a:t>
            </a:r>
          </a:p>
          <a:p>
            <a:pPr marL="285750" indent="-285750">
              <a:lnSpc>
                <a:spcPct val="110000"/>
              </a:lnSpc>
            </a:pPr>
            <a:r>
              <a:rPr lang="fr-FR" sz="1700" b="1" dirty="0"/>
              <a:t>Chaque année, le nombre des zones humides faisant l’objet d’une restauration ou d’une protection est inférieur à celui des zones humides détruites sous l’effet d’activités anthropiques.</a:t>
            </a:r>
          </a:p>
          <a:p>
            <a:endParaRPr lang="fr-FR" dirty="0"/>
          </a:p>
        </p:txBody>
      </p:sp>
      <p:sp>
        <p:nvSpPr>
          <p:cNvPr id="4" name="Titre 3">
            <a:extLst>
              <a:ext uri="{FF2B5EF4-FFF2-40B4-BE49-F238E27FC236}">
                <a16:creationId xmlns:a16="http://schemas.microsoft.com/office/drawing/2014/main" id="{2740AEC6-9ACF-EF4C-4337-5B03BCBDBF6F}"/>
              </a:ext>
            </a:extLst>
          </p:cNvPr>
          <p:cNvSpPr>
            <a:spLocks noGrp="1"/>
          </p:cNvSpPr>
          <p:nvPr>
            <p:ph type="title"/>
          </p:nvPr>
        </p:nvSpPr>
        <p:spPr/>
        <p:txBody>
          <a:bodyPr>
            <a:normAutofit/>
          </a:bodyPr>
          <a:lstStyle/>
          <a:p>
            <a:pPr>
              <a:spcAft>
                <a:spcPts val="450"/>
              </a:spcAft>
            </a:pPr>
            <a:r>
              <a:rPr lang="fr-FR" dirty="0"/>
              <a:t>Des zones sacrées et menacées</a:t>
            </a:r>
          </a:p>
        </p:txBody>
      </p:sp>
      <p:sp>
        <p:nvSpPr>
          <p:cNvPr id="5" name="Sous-titre 4">
            <a:extLst>
              <a:ext uri="{FF2B5EF4-FFF2-40B4-BE49-F238E27FC236}">
                <a16:creationId xmlns:a16="http://schemas.microsoft.com/office/drawing/2014/main" id="{F9250565-9CC9-F07D-B2F8-B86C2C41D941}"/>
              </a:ext>
            </a:extLst>
          </p:cNvPr>
          <p:cNvSpPr>
            <a:spLocks noGrp="1"/>
          </p:cNvSpPr>
          <p:nvPr>
            <p:ph type="subTitle" idx="13"/>
          </p:nvPr>
        </p:nvSpPr>
        <p:spPr/>
        <p:txBody>
          <a:bodyPr/>
          <a:lstStyle/>
          <a:p>
            <a:r>
              <a:rPr lang="fr-FR" sz="1600" dirty="0"/>
              <a:t>SONNER L’ALARME.</a:t>
            </a:r>
          </a:p>
          <a:p>
            <a:endParaRPr lang="fr-FR" dirty="0"/>
          </a:p>
        </p:txBody>
      </p:sp>
    </p:spTree>
    <p:extLst>
      <p:ext uri="{BB962C8B-B14F-4D97-AF65-F5344CB8AC3E}">
        <p14:creationId xmlns:p14="http://schemas.microsoft.com/office/powerpoint/2010/main" val="340040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9612799-48AF-2FCD-0DCD-724F412B881A}"/>
              </a:ext>
            </a:extLst>
          </p:cNvPr>
          <p:cNvSpPr>
            <a:spLocks noGrp="1"/>
          </p:cNvSpPr>
          <p:nvPr>
            <p:ph type="sldNum" sz="quarter" idx="12"/>
          </p:nvPr>
        </p:nvSpPr>
        <p:spPr/>
        <p:txBody>
          <a:bodyPr/>
          <a:lstStyle/>
          <a:p>
            <a:fld id="{DDDB2F1F-121C-8948-B573-4543C5FF1BE4}" type="slidenum">
              <a:rPr lang="fr-FR" smtClean="0"/>
              <a:pPr/>
              <a:t>13</a:t>
            </a:fld>
            <a:endParaRPr lang="fr-FR" dirty="0"/>
          </a:p>
        </p:txBody>
      </p:sp>
      <p:sp>
        <p:nvSpPr>
          <p:cNvPr id="3" name="Espace réservé du contenu 2">
            <a:extLst>
              <a:ext uri="{FF2B5EF4-FFF2-40B4-BE49-F238E27FC236}">
                <a16:creationId xmlns:a16="http://schemas.microsoft.com/office/drawing/2014/main" id="{52E9AA3B-DBB6-9521-2957-CB69DCDAE79F}"/>
              </a:ext>
            </a:extLst>
          </p:cNvPr>
          <p:cNvSpPr>
            <a:spLocks noGrp="1"/>
          </p:cNvSpPr>
          <p:nvPr>
            <p:ph idx="1"/>
          </p:nvPr>
        </p:nvSpPr>
        <p:spPr>
          <a:xfrm>
            <a:off x="411195" y="2195637"/>
            <a:ext cx="8208353" cy="2517121"/>
          </a:xfrm>
        </p:spPr>
        <p:txBody>
          <a:bodyPr>
            <a:noAutofit/>
          </a:bodyPr>
          <a:lstStyle/>
          <a:p>
            <a:pPr>
              <a:lnSpc>
                <a:spcPct val="100000"/>
              </a:lnSpc>
              <a:spcBef>
                <a:spcPts val="0"/>
              </a:spcBef>
              <a:spcAft>
                <a:spcPts val="600"/>
              </a:spcAft>
            </a:pPr>
            <a:r>
              <a:rPr lang="fr-FR" sz="1400" dirty="0"/>
              <a:t>Les pratiques traditionnelles de brûlage, d’élagage, de désherbage et de réensemencement ont permis de préserver les zones humides, de prévenir les incendies de grande ampleur et de préserver l’accès à des variétés végétales importantes sur le plan culturel.</a:t>
            </a:r>
          </a:p>
          <a:p>
            <a:pPr>
              <a:lnSpc>
                <a:spcPct val="100000"/>
              </a:lnSpc>
              <a:spcBef>
                <a:spcPts val="0"/>
              </a:spcBef>
              <a:spcAft>
                <a:spcPts val="600"/>
              </a:spcAft>
            </a:pPr>
            <a:r>
              <a:rPr lang="fr-FR" sz="1400" dirty="0"/>
              <a:t>Depuis des siècles, les communautés locales assurent leur subsistance en fonction du caractère cyclique des zones humides.</a:t>
            </a:r>
          </a:p>
          <a:p>
            <a:pPr>
              <a:lnSpc>
                <a:spcPct val="100000"/>
              </a:lnSpc>
              <a:spcBef>
                <a:spcPts val="0"/>
              </a:spcBef>
              <a:spcAft>
                <a:spcPts val="600"/>
              </a:spcAft>
            </a:pPr>
            <a:r>
              <a:rPr lang="fr-FR" sz="1400" dirty="0"/>
              <a:t>Des pratiques à fort ancrage culturel – comme le suivi écologique à l’aide de signes au niveau de la flore et de la faune, la rotation des prélèvements ou les tabous protégeant certaines espèces et certaines zones – aident à préserver l’équilibre écologique et à accroître la résilience.</a:t>
            </a:r>
          </a:p>
          <a:p>
            <a:pPr>
              <a:lnSpc>
                <a:spcPct val="100000"/>
              </a:lnSpc>
              <a:spcBef>
                <a:spcPts val="0"/>
              </a:spcBef>
            </a:pPr>
            <a:r>
              <a:rPr lang="fr-FR" sz="1400" dirty="0"/>
              <a:t>Les zones humides sont un lieu de grande importance où les anciens transmettent leurs connaissances en matière d’écologie aux jeunes générations. </a:t>
            </a:r>
          </a:p>
          <a:p>
            <a:pPr>
              <a:lnSpc>
                <a:spcPct val="100000"/>
              </a:lnSpc>
              <a:spcBef>
                <a:spcPts val="0"/>
              </a:spcBef>
            </a:pPr>
            <a:endParaRPr lang="fr-FR" sz="1400" dirty="0"/>
          </a:p>
          <a:p>
            <a:pPr>
              <a:lnSpc>
                <a:spcPct val="100000"/>
              </a:lnSpc>
            </a:pPr>
            <a:endParaRPr lang="fr-FR" sz="1500" dirty="0"/>
          </a:p>
        </p:txBody>
      </p:sp>
      <p:sp>
        <p:nvSpPr>
          <p:cNvPr id="4" name="Titre 3">
            <a:extLst>
              <a:ext uri="{FF2B5EF4-FFF2-40B4-BE49-F238E27FC236}">
                <a16:creationId xmlns:a16="http://schemas.microsoft.com/office/drawing/2014/main" id="{ABA6C1E4-0EAF-C816-AD09-295E48B587EB}"/>
              </a:ext>
            </a:extLst>
          </p:cNvPr>
          <p:cNvSpPr>
            <a:spLocks noGrp="1"/>
          </p:cNvSpPr>
          <p:nvPr>
            <p:ph type="title"/>
          </p:nvPr>
        </p:nvSpPr>
        <p:spPr>
          <a:xfrm>
            <a:off x="397733" y="1147059"/>
            <a:ext cx="8221816" cy="362143"/>
          </a:xfrm>
        </p:spPr>
        <p:txBody>
          <a:bodyPr>
            <a:normAutofit fontScale="90000"/>
          </a:bodyPr>
          <a:lstStyle/>
          <a:p>
            <a:pPr>
              <a:spcAft>
                <a:spcPts val="450"/>
              </a:spcAft>
            </a:pPr>
            <a:r>
              <a:rPr lang="fr-FR" sz="2400" dirty="0"/>
              <a:t>Les connaissances traditionnelles</a:t>
            </a:r>
          </a:p>
        </p:txBody>
      </p:sp>
      <p:sp>
        <p:nvSpPr>
          <p:cNvPr id="5" name="Sous-titre 4">
            <a:extLst>
              <a:ext uri="{FF2B5EF4-FFF2-40B4-BE49-F238E27FC236}">
                <a16:creationId xmlns:a16="http://schemas.microsoft.com/office/drawing/2014/main" id="{18E66507-B8D0-6F90-2863-3A95D54F6109}"/>
              </a:ext>
            </a:extLst>
          </p:cNvPr>
          <p:cNvSpPr>
            <a:spLocks noGrp="1"/>
          </p:cNvSpPr>
          <p:nvPr>
            <p:ph type="subTitle" idx="13"/>
          </p:nvPr>
        </p:nvSpPr>
        <p:spPr>
          <a:xfrm>
            <a:off x="411194" y="1777797"/>
            <a:ext cx="8463864" cy="472344"/>
          </a:xfrm>
        </p:spPr>
        <p:txBody>
          <a:bodyPr>
            <a:normAutofit fontScale="92500"/>
          </a:bodyPr>
          <a:lstStyle/>
          <a:p>
            <a:pPr>
              <a:lnSpc>
                <a:spcPct val="100000"/>
              </a:lnSpc>
              <a:spcBef>
                <a:spcPts val="0"/>
              </a:spcBef>
            </a:pPr>
            <a:r>
              <a:rPr lang="fr-FR" sz="1600" dirty="0"/>
              <a:t>UTILES AUX ZONES HUMIDES ET AUX POPULATIONS, DE GÉNÉRATION EN GÉNÉRATION.</a:t>
            </a:r>
          </a:p>
          <a:p>
            <a:endParaRPr lang="fr-FR" dirty="0"/>
          </a:p>
        </p:txBody>
      </p:sp>
    </p:spTree>
    <p:extLst>
      <p:ext uri="{BB962C8B-B14F-4D97-AF65-F5344CB8AC3E}">
        <p14:creationId xmlns:p14="http://schemas.microsoft.com/office/powerpoint/2010/main" val="116665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4F6A4FB-73A1-0ADB-EFA9-16D9F6807B44}"/>
              </a:ext>
            </a:extLst>
          </p:cNvPr>
          <p:cNvSpPr>
            <a:spLocks noGrp="1"/>
          </p:cNvSpPr>
          <p:nvPr>
            <p:ph type="sldNum" sz="quarter" idx="12"/>
          </p:nvPr>
        </p:nvSpPr>
        <p:spPr/>
        <p:txBody>
          <a:bodyPr/>
          <a:lstStyle/>
          <a:p>
            <a:fld id="{DDDB2F1F-121C-8948-B573-4543C5FF1BE4}" type="slidenum">
              <a:rPr lang="fr-FR" smtClean="0"/>
              <a:pPr/>
              <a:t>14</a:t>
            </a:fld>
            <a:endParaRPr lang="fr-FR" dirty="0"/>
          </a:p>
        </p:txBody>
      </p:sp>
      <p:sp>
        <p:nvSpPr>
          <p:cNvPr id="3" name="Espace réservé du contenu 2">
            <a:extLst>
              <a:ext uri="{FF2B5EF4-FFF2-40B4-BE49-F238E27FC236}">
                <a16:creationId xmlns:a16="http://schemas.microsoft.com/office/drawing/2014/main" id="{BBC12C4B-26DA-15CD-07F4-99369A324667}"/>
              </a:ext>
            </a:extLst>
          </p:cNvPr>
          <p:cNvSpPr>
            <a:spLocks noGrp="1"/>
          </p:cNvSpPr>
          <p:nvPr>
            <p:ph idx="1"/>
          </p:nvPr>
        </p:nvSpPr>
        <p:spPr>
          <a:xfrm>
            <a:off x="411196" y="2181681"/>
            <a:ext cx="8221816" cy="2517121"/>
          </a:xfrm>
        </p:spPr>
        <p:txBody>
          <a:bodyPr>
            <a:normAutofit/>
          </a:bodyPr>
          <a:lstStyle/>
          <a:p>
            <a:pPr marL="285750" indent="-285750"/>
            <a:r>
              <a:rPr lang="fr-FR" sz="1500" dirty="0"/>
              <a:t>Les peuples autochtones et les communautés locales détiennent souvent des connaissances écologiques profondément enracinées et affinées au fil des générations</a:t>
            </a:r>
            <a:br>
              <a:rPr lang="fr-FR" sz="1500" dirty="0"/>
            </a:br>
            <a:r>
              <a:rPr lang="fr-FR" sz="1500" dirty="0"/>
              <a:t>qui contribuent à garantir l’utilisation durable des zones humides et la préservation de</a:t>
            </a:r>
            <a:br>
              <a:rPr lang="fr-FR" sz="1500" dirty="0"/>
            </a:br>
            <a:r>
              <a:rPr lang="fr-FR" sz="1500" dirty="0"/>
              <a:t>la biodiversité quelles abritent.</a:t>
            </a:r>
          </a:p>
          <a:p>
            <a:pPr marL="742950" lvl="1" indent="-285750"/>
            <a:r>
              <a:rPr lang="fr-FR" sz="1300" dirty="0"/>
              <a:t>Si les peuples autochtones ne représentent qu’environ 6 % de la population mondiale, ils préservent durablement beaucoup de la biodiversité restante de la planète.</a:t>
            </a:r>
          </a:p>
          <a:p>
            <a:pPr marL="742950" lvl="1" indent="-285750"/>
            <a:r>
              <a:rPr lang="fr-FR" sz="1300" dirty="0"/>
              <a:t>Au moins 25 % des terres émergées sont détenues, gérées, utilisées ou occupées par des </a:t>
            </a:r>
            <a:br>
              <a:rPr lang="fr-FR" sz="1300" dirty="0"/>
            </a:br>
            <a:r>
              <a:rPr lang="fr-FR" sz="1300" dirty="0"/>
              <a:t>peuples autochtones. </a:t>
            </a:r>
          </a:p>
          <a:p>
            <a:pPr marL="285750" indent="-285750"/>
            <a:r>
              <a:rPr lang="fr-FR" sz="1500" dirty="0"/>
              <a:t>Préserver et revitaliser les connaissances traditionnelles est crucial pour l'avenir des zones humides et le bien-être de l’humanité.</a:t>
            </a:r>
            <a:endParaRPr lang="en-US" sz="1500" dirty="0"/>
          </a:p>
          <a:p>
            <a:endParaRPr lang="fr-FR" dirty="0"/>
          </a:p>
        </p:txBody>
      </p:sp>
      <p:sp>
        <p:nvSpPr>
          <p:cNvPr id="4" name="Titre 3">
            <a:extLst>
              <a:ext uri="{FF2B5EF4-FFF2-40B4-BE49-F238E27FC236}">
                <a16:creationId xmlns:a16="http://schemas.microsoft.com/office/drawing/2014/main" id="{D24C0D2C-CD40-7B0D-3EAD-F4003082AAAD}"/>
              </a:ext>
            </a:extLst>
          </p:cNvPr>
          <p:cNvSpPr>
            <a:spLocks noGrp="1"/>
          </p:cNvSpPr>
          <p:nvPr>
            <p:ph type="title"/>
          </p:nvPr>
        </p:nvSpPr>
        <p:spPr/>
        <p:txBody>
          <a:bodyPr/>
          <a:lstStyle/>
          <a:p>
            <a:r>
              <a:rPr lang="fr-FR" dirty="0"/>
              <a:t>Les peoples autochtones</a:t>
            </a:r>
          </a:p>
        </p:txBody>
      </p:sp>
      <p:sp>
        <p:nvSpPr>
          <p:cNvPr id="5" name="Sous-titre 4">
            <a:extLst>
              <a:ext uri="{FF2B5EF4-FFF2-40B4-BE49-F238E27FC236}">
                <a16:creationId xmlns:a16="http://schemas.microsoft.com/office/drawing/2014/main" id="{FC196556-BD25-2188-1C4D-9995827CB3BB}"/>
              </a:ext>
            </a:extLst>
          </p:cNvPr>
          <p:cNvSpPr>
            <a:spLocks noGrp="1"/>
          </p:cNvSpPr>
          <p:nvPr>
            <p:ph type="subTitle" idx="13"/>
          </p:nvPr>
        </p:nvSpPr>
        <p:spPr>
          <a:xfrm>
            <a:off x="411194" y="1777797"/>
            <a:ext cx="8388991" cy="472344"/>
          </a:xfrm>
        </p:spPr>
        <p:txBody>
          <a:bodyPr>
            <a:normAutofit fontScale="92500"/>
          </a:bodyPr>
          <a:lstStyle/>
          <a:p>
            <a:r>
              <a:rPr lang="fr-FR" sz="1600" dirty="0"/>
              <a:t>PRÉSERVER LES CONNAISSANCES TRADITIONNELLES ET LE PATRIMOINE CULTUREL.</a:t>
            </a:r>
          </a:p>
          <a:p>
            <a:endParaRPr lang="fr-FR" dirty="0"/>
          </a:p>
        </p:txBody>
      </p:sp>
    </p:spTree>
    <p:extLst>
      <p:ext uri="{BB962C8B-B14F-4D97-AF65-F5344CB8AC3E}">
        <p14:creationId xmlns:p14="http://schemas.microsoft.com/office/powerpoint/2010/main" val="2227849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09809FA-B4C3-948B-9D86-198B103BE820}"/>
              </a:ext>
            </a:extLst>
          </p:cNvPr>
          <p:cNvSpPr>
            <a:spLocks noGrp="1"/>
          </p:cNvSpPr>
          <p:nvPr>
            <p:ph type="sldNum" sz="quarter" idx="12"/>
          </p:nvPr>
        </p:nvSpPr>
        <p:spPr/>
        <p:txBody>
          <a:bodyPr/>
          <a:lstStyle/>
          <a:p>
            <a:fld id="{DDDB2F1F-121C-8948-B573-4543C5FF1BE4}" type="slidenum">
              <a:rPr lang="fr-FR" smtClean="0"/>
              <a:pPr/>
              <a:t>15</a:t>
            </a:fld>
            <a:endParaRPr lang="fr-FR" dirty="0"/>
          </a:p>
        </p:txBody>
      </p:sp>
      <p:sp>
        <p:nvSpPr>
          <p:cNvPr id="3" name="Espace réservé du contenu 2">
            <a:extLst>
              <a:ext uri="{FF2B5EF4-FFF2-40B4-BE49-F238E27FC236}">
                <a16:creationId xmlns:a16="http://schemas.microsoft.com/office/drawing/2014/main" id="{B224F1D9-D2FC-2D5D-54ED-9F76C289BBA4}"/>
              </a:ext>
            </a:extLst>
          </p:cNvPr>
          <p:cNvSpPr>
            <a:spLocks noGrp="1"/>
          </p:cNvSpPr>
          <p:nvPr>
            <p:ph idx="1"/>
          </p:nvPr>
        </p:nvSpPr>
        <p:spPr>
          <a:xfrm>
            <a:off x="411196" y="2348179"/>
            <a:ext cx="8221816" cy="2517121"/>
          </a:xfrm>
        </p:spPr>
        <p:txBody>
          <a:bodyPr>
            <a:noAutofit/>
          </a:bodyPr>
          <a:lstStyle/>
          <a:p>
            <a:pPr marL="285750" lvl="1" indent="-285750">
              <a:spcBef>
                <a:spcPts val="750"/>
              </a:spcBef>
              <a:spcAft>
                <a:spcPts val="75"/>
              </a:spcAft>
            </a:pPr>
            <a:r>
              <a:rPr lang="fr-FR" sz="1300" dirty="0"/>
              <a:t>Les zones humides sont le berceau d’un patrimoine culturel et de traditions vivantes.</a:t>
            </a:r>
          </a:p>
          <a:p>
            <a:pPr marL="285750" lvl="1" indent="-285750">
              <a:spcBef>
                <a:spcPts val="750"/>
              </a:spcBef>
              <a:spcAft>
                <a:spcPts val="75"/>
              </a:spcAft>
            </a:pPr>
            <a:r>
              <a:rPr lang="fr-FR" sz="1300" dirty="0"/>
              <a:t>Reconnaître et tenir compte des connaissances traditionnelles améliore la conservation des zones humides et favorise des approches communautaires inclusives. </a:t>
            </a:r>
          </a:p>
          <a:p>
            <a:pPr marL="285750" lvl="1" indent="-285750">
              <a:spcBef>
                <a:spcPts val="750"/>
              </a:spcBef>
              <a:spcAft>
                <a:spcPts val="75"/>
              </a:spcAft>
            </a:pPr>
            <a:r>
              <a:rPr lang="fr-FR" sz="1300" dirty="0"/>
              <a:t>Il est juste et fondamental de respecter les systèmes de connaissances traditionnelles et de les intégrer dans la conservation des zones humides pour mettre en place des solutions écologiques efficaces, inclusives et durables.</a:t>
            </a:r>
          </a:p>
          <a:p>
            <a:pPr marL="285750" lvl="1" indent="-285750">
              <a:spcBef>
                <a:spcPts val="750"/>
              </a:spcBef>
              <a:spcAft>
                <a:spcPts val="75"/>
              </a:spcAft>
            </a:pPr>
            <a:r>
              <a:rPr lang="fr-FR" sz="1300" dirty="0"/>
              <a:t>La dégradation des zones humides nuit au bien-être humain, compromet  les droits humains et érode les systèmes de connaissances traditionnels, en particulier ceux des peuples autochtones.</a:t>
            </a:r>
          </a:p>
          <a:p>
            <a:pPr marL="285750" lvl="1" indent="-285750">
              <a:spcBef>
                <a:spcPts val="750"/>
              </a:spcBef>
              <a:spcAft>
                <a:spcPts val="75"/>
              </a:spcAft>
            </a:pPr>
            <a:r>
              <a:rPr lang="fr-FR" sz="1300" dirty="0"/>
              <a:t>Il est temps d’intensifier l’action menée et de veiller à ce que les zones humides soient au cœur de la sauvegarde du patrimoine culturel et de la préservation des systèmes de connaissances traditionnelles qui protègent de très longue date ces écosystèmes vitaux.</a:t>
            </a:r>
          </a:p>
        </p:txBody>
      </p:sp>
      <p:sp>
        <p:nvSpPr>
          <p:cNvPr id="4" name="Titre 3">
            <a:extLst>
              <a:ext uri="{FF2B5EF4-FFF2-40B4-BE49-F238E27FC236}">
                <a16:creationId xmlns:a16="http://schemas.microsoft.com/office/drawing/2014/main" id="{726C6A84-235D-5C82-BDA8-ADC55EA8131F}"/>
              </a:ext>
            </a:extLst>
          </p:cNvPr>
          <p:cNvSpPr>
            <a:spLocks noGrp="1"/>
          </p:cNvSpPr>
          <p:nvPr>
            <p:ph type="title"/>
          </p:nvPr>
        </p:nvSpPr>
        <p:spPr>
          <a:xfrm>
            <a:off x="397733" y="1228991"/>
            <a:ext cx="8221816" cy="472344"/>
          </a:xfrm>
        </p:spPr>
        <p:txBody>
          <a:bodyPr>
            <a:normAutofit fontScale="90000"/>
          </a:bodyPr>
          <a:lstStyle/>
          <a:p>
            <a:r>
              <a:rPr lang="fr-FR" sz="2400" dirty="0">
                <a:solidFill>
                  <a:srgbClr val="005C66"/>
                </a:solidFill>
              </a:rPr>
              <a:t>Messages liés au thème 2026 de la JMZH</a:t>
            </a:r>
            <a:br>
              <a:rPr lang="en-US" sz="2400" dirty="0">
                <a:solidFill>
                  <a:srgbClr val="005C66"/>
                </a:solidFill>
              </a:rPr>
            </a:br>
            <a:endParaRPr lang="fr-FR" dirty="0">
              <a:solidFill>
                <a:srgbClr val="005C66"/>
              </a:solidFill>
            </a:endParaRPr>
          </a:p>
        </p:txBody>
      </p:sp>
      <p:sp>
        <p:nvSpPr>
          <p:cNvPr id="5" name="Sous-titre 4">
            <a:extLst>
              <a:ext uri="{FF2B5EF4-FFF2-40B4-BE49-F238E27FC236}">
                <a16:creationId xmlns:a16="http://schemas.microsoft.com/office/drawing/2014/main" id="{F7A3118C-9D09-7FD5-5212-01688A17044B}"/>
              </a:ext>
            </a:extLst>
          </p:cNvPr>
          <p:cNvSpPr>
            <a:spLocks noGrp="1"/>
          </p:cNvSpPr>
          <p:nvPr>
            <p:ph type="subTitle" idx="13"/>
          </p:nvPr>
        </p:nvSpPr>
        <p:spPr>
          <a:xfrm>
            <a:off x="411195" y="1777797"/>
            <a:ext cx="8221816" cy="570382"/>
          </a:xfrm>
        </p:spPr>
        <p:txBody>
          <a:bodyPr>
            <a:normAutofit/>
          </a:bodyPr>
          <a:lstStyle/>
          <a:p>
            <a:pPr>
              <a:lnSpc>
                <a:spcPct val="100000"/>
              </a:lnSpc>
              <a:spcBef>
                <a:spcPts val="0"/>
              </a:spcBef>
            </a:pPr>
            <a:r>
              <a:rPr lang="fr-FR" sz="1500" dirty="0"/>
              <a:t>METTRE EN LUMIÈRE LE RÔLE DES CONNAISSANCES TRADITIONNELLES DANS LA PROTECTION DES ZONES HUMIDES.</a:t>
            </a:r>
          </a:p>
          <a:p>
            <a:endParaRPr lang="fr-FR" sz="1500" dirty="0"/>
          </a:p>
        </p:txBody>
      </p:sp>
    </p:spTree>
    <p:extLst>
      <p:ext uri="{BB962C8B-B14F-4D97-AF65-F5344CB8AC3E}">
        <p14:creationId xmlns:p14="http://schemas.microsoft.com/office/powerpoint/2010/main" val="1669014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7E6C9B7-6D78-D6E4-E767-241EE744080C}"/>
              </a:ext>
            </a:extLst>
          </p:cNvPr>
          <p:cNvSpPr>
            <a:spLocks noGrp="1"/>
          </p:cNvSpPr>
          <p:nvPr>
            <p:ph type="sldNum" sz="quarter" idx="12"/>
          </p:nvPr>
        </p:nvSpPr>
        <p:spPr/>
        <p:txBody>
          <a:bodyPr/>
          <a:lstStyle/>
          <a:p>
            <a:fld id="{DDDB2F1F-121C-8948-B573-4543C5FF1BE4}" type="slidenum">
              <a:rPr lang="fr-FR" smtClean="0"/>
              <a:pPr/>
              <a:t>16</a:t>
            </a:fld>
            <a:endParaRPr lang="fr-FR" dirty="0"/>
          </a:p>
        </p:txBody>
      </p:sp>
      <p:sp>
        <p:nvSpPr>
          <p:cNvPr id="4" name="Titre 3">
            <a:extLst>
              <a:ext uri="{FF2B5EF4-FFF2-40B4-BE49-F238E27FC236}">
                <a16:creationId xmlns:a16="http://schemas.microsoft.com/office/drawing/2014/main" id="{971F41AB-0901-B45C-0907-1C0D73A53B8F}"/>
              </a:ext>
            </a:extLst>
          </p:cNvPr>
          <p:cNvSpPr>
            <a:spLocks noGrp="1"/>
          </p:cNvSpPr>
          <p:nvPr>
            <p:ph type="title"/>
          </p:nvPr>
        </p:nvSpPr>
        <p:spPr>
          <a:xfrm>
            <a:off x="397733" y="1033528"/>
            <a:ext cx="8370818" cy="636495"/>
          </a:xfrm>
        </p:spPr>
        <p:txBody>
          <a:bodyPr>
            <a:noAutofit/>
          </a:bodyPr>
          <a:lstStyle/>
          <a:p>
            <a:pPr>
              <a:spcAft>
                <a:spcPts val="450"/>
              </a:spcAft>
            </a:pPr>
            <a:r>
              <a:rPr lang="fr-FR" dirty="0"/>
              <a:t>Intégrer les connaissances traditionnelles dans les stratégies actuelles de conservation des zones humides.</a:t>
            </a:r>
          </a:p>
        </p:txBody>
      </p:sp>
      <p:sp>
        <p:nvSpPr>
          <p:cNvPr id="5" name="Sous-titre 4">
            <a:extLst>
              <a:ext uri="{FF2B5EF4-FFF2-40B4-BE49-F238E27FC236}">
                <a16:creationId xmlns:a16="http://schemas.microsoft.com/office/drawing/2014/main" id="{D848B614-1113-D1A2-D2F7-710FDF3E7CD4}"/>
              </a:ext>
            </a:extLst>
          </p:cNvPr>
          <p:cNvSpPr>
            <a:spLocks noGrp="1"/>
          </p:cNvSpPr>
          <p:nvPr>
            <p:ph type="subTitle" idx="13"/>
          </p:nvPr>
        </p:nvSpPr>
        <p:spPr/>
        <p:txBody>
          <a:bodyPr/>
          <a:lstStyle/>
          <a:p>
            <a:r>
              <a:rPr lang="fr-FR" sz="1500" dirty="0"/>
              <a:t>FAVORISER DES APPROCHES COMMUNAUTAIRES INCLUSIVES.</a:t>
            </a:r>
          </a:p>
          <a:p>
            <a:endParaRPr lang="fr-FR" dirty="0"/>
          </a:p>
        </p:txBody>
      </p:sp>
      <p:sp>
        <p:nvSpPr>
          <p:cNvPr id="3" name="Espace réservé du contenu 2">
            <a:extLst>
              <a:ext uri="{FF2B5EF4-FFF2-40B4-BE49-F238E27FC236}">
                <a16:creationId xmlns:a16="http://schemas.microsoft.com/office/drawing/2014/main" id="{4207CA61-E440-25C8-D668-7BA5149BD06E}"/>
              </a:ext>
            </a:extLst>
          </p:cNvPr>
          <p:cNvSpPr>
            <a:spLocks noGrp="1"/>
          </p:cNvSpPr>
          <p:nvPr>
            <p:ph idx="1"/>
          </p:nvPr>
        </p:nvSpPr>
        <p:spPr>
          <a:xfrm>
            <a:off x="411196" y="2107357"/>
            <a:ext cx="8221816" cy="2760492"/>
          </a:xfrm>
        </p:spPr>
        <p:txBody>
          <a:bodyPr>
            <a:noAutofit/>
          </a:bodyPr>
          <a:lstStyle/>
          <a:p>
            <a:pPr marL="285750" indent="-285750"/>
            <a:r>
              <a:rPr lang="fr-FR" sz="1100" dirty="0"/>
              <a:t>Reconnaître les connaissances traditionnelles et les intégrer dans les politiques relatives aux zones humides, en veillant à ce que les pratiques traditionnelles qui contribuent à l'utilisation, à la gestion et à la préservation de la biodiversité des zones humides, soient respectées.</a:t>
            </a:r>
          </a:p>
          <a:p>
            <a:pPr marL="285750" indent="-285750"/>
            <a:r>
              <a:rPr lang="fr-FR" sz="1100" dirty="0"/>
              <a:t>Mettre en place des systèmes de gestion conjointe reposant sur la participation des communautés locales, des peuples autochtones et des gardiens de la culture à la prise de décisions concernant les Sites Ramsar et d’autres zones humides, promouvoir une participation équitable et sauvegarder le patrimoine culturel.</a:t>
            </a:r>
          </a:p>
          <a:p>
            <a:pPr marL="285750" indent="-285750"/>
            <a:r>
              <a:rPr lang="fr-FR" sz="1100" dirty="0"/>
              <a:t>Encourager à enregistrer et à préserver les activités traditionnelles relatives aux zones humides, comme la pêche, les prélèvements saisonniers et les rituels spirituels, afin de faire en sorte que les stratégies de conservation tiennent compte des spécificités culturelles et préservent le patrimoine culturel.</a:t>
            </a:r>
          </a:p>
          <a:p>
            <a:pPr marL="285750" indent="-285750"/>
            <a:r>
              <a:rPr lang="fr-FR" sz="1100" dirty="0"/>
              <a:t>Mettre en place des ateliers, des formations et des activités de recherche conjointes propices à l’échange de points de vue entre scientifiques, décideurs politiques et détenteurs de connaissances traditionnelles, de sorte que la sagesse écologique traditionnelle imprègne les stratégies actuelles de conservation.</a:t>
            </a:r>
          </a:p>
          <a:p>
            <a:pPr marL="285750" indent="-285750"/>
            <a:r>
              <a:rPr lang="fr-FR" sz="1100" dirty="0"/>
              <a:t>Soutenir les communautés au moyen de mesures incitatives – par exemple des programmes de reconnaissance ou des aides et subventions en faveur de projets durables – qui favorisent la gestion des zones humides tout en œuvrant à la réalisation des objectifs de conservation.</a:t>
            </a:r>
          </a:p>
        </p:txBody>
      </p:sp>
    </p:spTree>
    <p:extLst>
      <p:ext uri="{BB962C8B-B14F-4D97-AF65-F5344CB8AC3E}">
        <p14:creationId xmlns:p14="http://schemas.microsoft.com/office/powerpoint/2010/main" val="21031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B3664-347A-DB4C-B00B-000B2C5099C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75EDA37-1D36-57E3-BF31-240F4650B9E0}"/>
              </a:ext>
            </a:extLst>
          </p:cNvPr>
          <p:cNvSpPr/>
          <p:nvPr/>
        </p:nvSpPr>
        <p:spPr>
          <a:xfrm>
            <a:off x="0" y="0"/>
            <a:ext cx="9144000" cy="5143500"/>
          </a:xfrm>
          <a:prstGeom prst="rect">
            <a:avLst/>
          </a:prstGeom>
          <a:solidFill>
            <a:srgbClr val="D1E7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3F20B3EB-AFC1-BB66-3662-BB8331D4935D}"/>
              </a:ext>
            </a:extLst>
          </p:cNvPr>
          <p:cNvSpPr>
            <a:spLocks noGrp="1"/>
          </p:cNvSpPr>
          <p:nvPr>
            <p:ph type="sldNum" sz="quarter" idx="12"/>
          </p:nvPr>
        </p:nvSpPr>
        <p:spPr>
          <a:xfrm>
            <a:off x="6824875" y="4641029"/>
            <a:ext cx="2057400" cy="273844"/>
          </a:xfrm>
        </p:spPr>
        <p:txBody>
          <a:bodyPr/>
          <a:lstStyle/>
          <a:p>
            <a:fld id="{DDDB2F1F-121C-8948-B573-4543C5FF1BE4}" type="slidenum">
              <a:rPr lang="fr-FR" b="1" smtClean="0">
                <a:solidFill>
                  <a:srgbClr val="005C66"/>
                </a:solidFill>
                <a:latin typeface="Arial" panose="020B0604020202020204" pitchFamily="34" charset="0"/>
                <a:cs typeface="Arial" panose="020B0604020202020204" pitchFamily="34" charset="0"/>
              </a:rPr>
              <a:t>17</a:t>
            </a:fld>
            <a:endParaRPr lang="fr-FR" b="1" dirty="0">
              <a:solidFill>
                <a:srgbClr val="005C66"/>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A0D50D7-BE67-2547-5BB3-F01D9E0DF8F0}"/>
              </a:ext>
            </a:extLst>
          </p:cNvPr>
          <p:cNvSpPr txBox="1"/>
          <p:nvPr/>
        </p:nvSpPr>
        <p:spPr>
          <a:xfrm>
            <a:off x="886385" y="4391067"/>
            <a:ext cx="7628965" cy="446276"/>
          </a:xfrm>
          <a:prstGeom prst="rect">
            <a:avLst/>
          </a:prstGeom>
          <a:noFill/>
        </p:spPr>
        <p:txBody>
          <a:bodyPr wrap="square" rtlCol="0">
            <a:spAutoFit/>
          </a:bodyPr>
          <a:lstStyle/>
          <a:p>
            <a:pPr algn="r"/>
            <a:r>
              <a:rPr lang="en-US" sz="1200" dirty="0">
                <a:solidFill>
                  <a:srgbClr val="005C66"/>
                </a:solidFill>
                <a:latin typeface="Arial" panose="020B0604020202020204" pitchFamily="34" charset="0"/>
                <a:cs typeface="Arial" panose="020B0604020202020204" pitchFamily="34" charset="0"/>
                <a:sym typeface="Symbol" panose="05050102010706020507" pitchFamily="18" charset="2"/>
              </a:rPr>
              <a:t></a:t>
            </a:r>
            <a:r>
              <a:rPr lang="en-US" sz="1200" dirty="0">
                <a:solidFill>
                  <a:srgbClr val="005C66"/>
                </a:solidFill>
                <a:latin typeface="Arial" panose="020B0604020202020204" pitchFamily="34" charset="0"/>
                <a:cs typeface="Arial" panose="020B0604020202020204" pitchFamily="34" charset="0"/>
              </a:rPr>
              <a:t> </a:t>
            </a:r>
            <a:r>
              <a:rPr lang="fr-FR" sz="1200" dirty="0">
                <a:solidFill>
                  <a:srgbClr val="005C66"/>
                </a:solidFill>
                <a:latin typeface="Arial" panose="020B0604020202020204" pitchFamily="34" charset="0"/>
                <a:cs typeface="Arial" panose="020B0604020202020204" pitchFamily="34" charset="0"/>
                <a:sym typeface="Symbol" panose="05050102010706020507" pitchFamily="18" charset="2"/>
              </a:rPr>
              <a:t> </a:t>
            </a:r>
            <a:r>
              <a:rPr lang="fr-FR" sz="1200" dirty="0">
                <a:solidFill>
                  <a:srgbClr val="005C66"/>
                </a:solidFill>
                <a:latin typeface="Arial" panose="020B0604020202020204" pitchFamily="34" charset="0"/>
                <a:cs typeface="Arial" panose="020B0604020202020204" pitchFamily="34" charset="0"/>
              </a:rPr>
              <a:t>Plan stratégique de la Convention sur les zones humides 2025-2034</a:t>
            </a:r>
          </a:p>
          <a:p>
            <a:pPr algn="r"/>
            <a:endParaRPr lang="en-US" sz="1100" dirty="0">
              <a:solidFill>
                <a:srgbClr val="005C66"/>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5E1E0E84-2239-0C3F-0632-24C943A25692}"/>
              </a:ext>
            </a:extLst>
          </p:cNvPr>
          <p:cNvSpPr txBox="1"/>
          <p:nvPr/>
        </p:nvSpPr>
        <p:spPr>
          <a:xfrm>
            <a:off x="607359" y="712884"/>
            <a:ext cx="7929282" cy="3708708"/>
          </a:xfrm>
          <a:prstGeom prst="rect">
            <a:avLst/>
          </a:prstGeom>
          <a:noFill/>
        </p:spPr>
        <p:txBody>
          <a:bodyPr wrap="square" rtlCol="0">
            <a:spAutoFit/>
          </a:bodyPr>
          <a:lstStyle/>
          <a:p>
            <a:pPr algn="just">
              <a:spcAft>
                <a:spcPts val="600"/>
              </a:spcAft>
            </a:pPr>
            <a:r>
              <a:rPr lang="fr-FR" sz="1500" dirty="0">
                <a:solidFill>
                  <a:srgbClr val="005C66"/>
                </a:solidFill>
                <a:latin typeface="Arial" panose="020B0604020202020204" pitchFamily="34" charset="0"/>
                <a:cs typeface="Arial" panose="020B0604020202020204" pitchFamily="34" charset="0"/>
              </a:rPr>
              <a:t>« Le Plan stratégique reconnaît les rôles et contributions importants des peuples autochtones et des communautés locales en tant que gardiens de la biodiversité des zones humides et partenaires de sa conservation, de son rétablissement et de son utilisation durable. </a:t>
            </a:r>
          </a:p>
          <a:p>
            <a:pPr algn="just">
              <a:spcAft>
                <a:spcPts val="600"/>
              </a:spcAft>
            </a:pPr>
            <a:r>
              <a:rPr lang="fr-FR" sz="1500" dirty="0">
                <a:solidFill>
                  <a:srgbClr val="005C66"/>
                </a:solidFill>
                <a:latin typeface="Arial" panose="020B0604020202020204" pitchFamily="34" charset="0"/>
                <a:cs typeface="Arial" panose="020B0604020202020204" pitchFamily="34" charset="0"/>
              </a:rPr>
              <a:t>La mise en œuvre du Plan stratégique doit garantir que les droits, les connaissances, y compris les connaissances traditionnelles associées à la biodiversité, les innovations, les visions du monde, les valeurs et les pratiques des peuples autochtones et des communautés locales sont respectés, et sont documentés et préservés avec leur consentement préalable, libre et éclairé, notamment grâce à leur participation pleine et entière à la prise de décision, conformément à la législation nationale applicable et aux instruments internationaux, y compris la Déclaration des Nations Unies sur les droits des peuples autochtones, et au droit relatif aux droits humains. </a:t>
            </a:r>
          </a:p>
          <a:p>
            <a:pPr algn="just">
              <a:spcAft>
                <a:spcPts val="600"/>
              </a:spcAft>
            </a:pPr>
            <a:r>
              <a:rPr lang="fr-FR" sz="1500" dirty="0">
                <a:solidFill>
                  <a:srgbClr val="005C66"/>
                </a:solidFill>
                <a:latin typeface="Arial" panose="020B0604020202020204" pitchFamily="34" charset="0"/>
                <a:cs typeface="Arial" panose="020B0604020202020204" pitchFamily="34" charset="0"/>
              </a:rPr>
              <a:t>À cet égard, rien dans le présent Plan stratégique ne peut être interprété comme réduisant ou supprimant les droits dont jouissent ou pourraient jouir à l’avenir les peuples autochtones. »</a:t>
            </a:r>
          </a:p>
        </p:txBody>
      </p:sp>
      <p:pic>
        <p:nvPicPr>
          <p:cNvPr id="3" name="Image 2" descr="Une image contenant texte, Police, Graphique, graphisme&#10;&#10;Le contenu généré par l’IA peut être incorrect.">
            <a:extLst>
              <a:ext uri="{FF2B5EF4-FFF2-40B4-BE49-F238E27FC236}">
                <a16:creationId xmlns:a16="http://schemas.microsoft.com/office/drawing/2014/main" id="{9DEDAF52-C1B4-0AAB-7E4F-99F457003643}"/>
              </a:ext>
            </a:extLst>
          </p:cNvPr>
          <p:cNvPicPr>
            <a:picLocks noChangeAspect="1"/>
          </p:cNvPicPr>
          <p:nvPr/>
        </p:nvPicPr>
        <p:blipFill>
          <a:blip r:embed="rId2"/>
          <a:stretch>
            <a:fillRect/>
          </a:stretch>
        </p:blipFill>
        <p:spPr>
          <a:xfrm>
            <a:off x="7539995" y="112459"/>
            <a:ext cx="1530224" cy="487966"/>
          </a:xfrm>
          <a:prstGeom prst="rect">
            <a:avLst/>
          </a:prstGeom>
        </p:spPr>
      </p:pic>
    </p:spTree>
    <p:extLst>
      <p:ext uri="{BB962C8B-B14F-4D97-AF65-F5344CB8AC3E}">
        <p14:creationId xmlns:p14="http://schemas.microsoft.com/office/powerpoint/2010/main" val="109278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8816F-1469-D183-94C4-FB24A90ECE85}"/>
            </a:ext>
          </a:extLst>
        </p:cNvPr>
        <p:cNvGrpSpPr/>
        <p:nvPr/>
      </p:nvGrpSpPr>
      <p:grpSpPr>
        <a:xfrm>
          <a:off x="0" y="0"/>
          <a:ext cx="0" cy="0"/>
          <a:chOff x="0" y="0"/>
          <a:chExt cx="0" cy="0"/>
        </a:xfrm>
      </p:grpSpPr>
      <p:pic>
        <p:nvPicPr>
          <p:cNvPr id="3" name="Image 2" descr="Une image contenant Graphique, texte, graphisme, art&#10;&#10;Le contenu généré par l’IA peut être incorrect.">
            <a:extLst>
              <a:ext uri="{FF2B5EF4-FFF2-40B4-BE49-F238E27FC236}">
                <a16:creationId xmlns:a16="http://schemas.microsoft.com/office/drawing/2014/main" id="{46030E7B-2FA1-4B75-8D09-C88929FD67F1}"/>
              </a:ext>
            </a:extLst>
          </p:cNvPr>
          <p:cNvPicPr>
            <a:picLocks noChangeAspect="1"/>
          </p:cNvPicPr>
          <p:nvPr/>
        </p:nvPicPr>
        <p:blipFill>
          <a:blip r:embed="rId2"/>
          <a:stretch>
            <a:fillRect/>
          </a:stretch>
        </p:blipFill>
        <p:spPr>
          <a:xfrm>
            <a:off x="0" y="0"/>
            <a:ext cx="9144000" cy="5143500"/>
          </a:xfrm>
          <a:prstGeom prst="rect">
            <a:avLst/>
          </a:prstGeom>
        </p:spPr>
      </p:pic>
      <p:pic>
        <p:nvPicPr>
          <p:cNvPr id="5" name="Image 4" descr="Une image contenant capture d’écran, Police&#10;&#10;Le contenu généré par l’IA peut être incorrect.">
            <a:extLst>
              <a:ext uri="{FF2B5EF4-FFF2-40B4-BE49-F238E27FC236}">
                <a16:creationId xmlns:a16="http://schemas.microsoft.com/office/drawing/2014/main" id="{A87C1532-F3E8-6EC0-693C-86443BA45B61}"/>
              </a:ext>
            </a:extLst>
          </p:cNvPr>
          <p:cNvPicPr>
            <a:picLocks noChangeAspect="1"/>
          </p:cNvPicPr>
          <p:nvPr/>
        </p:nvPicPr>
        <p:blipFill>
          <a:blip r:embed="rId3"/>
          <a:stretch>
            <a:fillRect/>
          </a:stretch>
        </p:blipFill>
        <p:spPr>
          <a:xfrm>
            <a:off x="3168886" y="3123538"/>
            <a:ext cx="3219232" cy="464214"/>
          </a:xfrm>
          <a:prstGeom prst="rect">
            <a:avLst/>
          </a:prstGeom>
        </p:spPr>
      </p:pic>
      <p:pic>
        <p:nvPicPr>
          <p:cNvPr id="8" name="Image 7" descr="Une image contenant texte, affiche, Graphique, Police&#10;&#10;Le contenu généré par l’IA peut être incorrect.">
            <a:extLst>
              <a:ext uri="{FF2B5EF4-FFF2-40B4-BE49-F238E27FC236}">
                <a16:creationId xmlns:a16="http://schemas.microsoft.com/office/drawing/2014/main" id="{C2AE7986-C55B-CF68-5A41-A777E8AE0738}"/>
              </a:ext>
            </a:extLst>
          </p:cNvPr>
          <p:cNvPicPr>
            <a:picLocks noChangeAspect="1"/>
          </p:cNvPicPr>
          <p:nvPr/>
        </p:nvPicPr>
        <p:blipFill>
          <a:blip r:embed="rId4"/>
          <a:stretch>
            <a:fillRect/>
          </a:stretch>
        </p:blipFill>
        <p:spPr>
          <a:xfrm>
            <a:off x="3825073" y="1223237"/>
            <a:ext cx="1894969" cy="1845621"/>
          </a:xfrm>
          <a:prstGeom prst="rect">
            <a:avLst/>
          </a:prstGeom>
        </p:spPr>
      </p:pic>
    </p:spTree>
    <p:extLst>
      <p:ext uri="{BB962C8B-B14F-4D97-AF65-F5344CB8AC3E}">
        <p14:creationId xmlns:p14="http://schemas.microsoft.com/office/powerpoint/2010/main" val="975874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C18A03B-1E0F-C942-F88A-96EED2314C28}"/>
              </a:ext>
            </a:extLst>
          </p:cNvPr>
          <p:cNvSpPr>
            <a:spLocks noGrp="1"/>
          </p:cNvSpPr>
          <p:nvPr>
            <p:ph type="sldNum" sz="quarter" idx="12"/>
          </p:nvPr>
        </p:nvSpPr>
        <p:spPr/>
        <p:txBody>
          <a:bodyPr/>
          <a:lstStyle/>
          <a:p>
            <a:fld id="{DDDB2F1F-121C-8948-B573-4543C5FF1BE4}" type="slidenum">
              <a:rPr lang="fr-FR" smtClean="0"/>
              <a:pPr/>
              <a:t>2</a:t>
            </a:fld>
            <a:endParaRPr lang="fr-FR" dirty="0"/>
          </a:p>
        </p:txBody>
      </p:sp>
      <p:sp>
        <p:nvSpPr>
          <p:cNvPr id="3" name="Espace réservé du contenu 2">
            <a:extLst>
              <a:ext uri="{FF2B5EF4-FFF2-40B4-BE49-F238E27FC236}">
                <a16:creationId xmlns:a16="http://schemas.microsoft.com/office/drawing/2014/main" id="{7CF9C3DA-2B81-B4B6-FEC7-681AC3B4E900}"/>
              </a:ext>
            </a:extLst>
          </p:cNvPr>
          <p:cNvSpPr>
            <a:spLocks noGrp="1"/>
          </p:cNvSpPr>
          <p:nvPr>
            <p:ph idx="1"/>
          </p:nvPr>
        </p:nvSpPr>
        <p:spPr>
          <a:xfrm>
            <a:off x="411196" y="2177473"/>
            <a:ext cx="8221816" cy="2726711"/>
          </a:xfrm>
        </p:spPr>
        <p:txBody>
          <a:bodyPr>
            <a:normAutofit fontScale="32500" lnSpcReduction="20000"/>
          </a:bodyPr>
          <a:lstStyle/>
          <a:p>
            <a:pPr marL="285750" lvl="1" indent="-285750">
              <a:lnSpc>
                <a:spcPct val="120000"/>
              </a:lnSpc>
              <a:spcBef>
                <a:spcPts val="0"/>
              </a:spcBef>
              <a:spcAft>
                <a:spcPts val="600"/>
              </a:spcAft>
              <a:buClr>
                <a:srgbClr val="005C66"/>
              </a:buClr>
            </a:pPr>
            <a:r>
              <a:rPr lang="fr-FR" sz="3700" b="1" dirty="0"/>
              <a:t>Célébrée le 2 février de chaque année depuis 1997. Journée internationale des Nations Unies </a:t>
            </a:r>
            <a:br>
              <a:rPr lang="fr-FR" sz="3700" b="1" dirty="0"/>
            </a:br>
            <a:r>
              <a:rPr lang="fr-FR" sz="3700" b="1" dirty="0"/>
              <a:t>depuis 2022.</a:t>
            </a:r>
          </a:p>
          <a:p>
            <a:pPr marL="742950" lvl="2" indent="-285750">
              <a:lnSpc>
                <a:spcPct val="120000"/>
              </a:lnSpc>
              <a:spcBef>
                <a:spcPts val="0"/>
              </a:spcBef>
              <a:spcAft>
                <a:spcPts val="75"/>
              </a:spcAft>
              <a:buClr>
                <a:srgbClr val="70C0AC"/>
              </a:buClr>
            </a:pPr>
            <a:r>
              <a:rPr lang="fr-FR" sz="3100" dirty="0"/>
              <a:t>Alignée sur la Décennie des Nations Unies pour la restauration des écosystèmes (2021-2030), qui appelle à la protection</a:t>
            </a:r>
            <a:br>
              <a:rPr lang="fr-FR" sz="3100" dirty="0"/>
            </a:br>
            <a:r>
              <a:rPr lang="fr-FR" sz="3100" dirty="0"/>
              <a:t>et à la revitalisation des écosystèmes du monde entier.</a:t>
            </a:r>
          </a:p>
          <a:p>
            <a:pPr marL="285750" lvl="1" indent="-285750">
              <a:lnSpc>
                <a:spcPct val="120000"/>
              </a:lnSpc>
              <a:spcBef>
                <a:spcPts val="750"/>
              </a:spcBef>
              <a:spcAft>
                <a:spcPts val="75"/>
              </a:spcAft>
              <a:buClr>
                <a:srgbClr val="005C66"/>
              </a:buClr>
            </a:pPr>
            <a:r>
              <a:rPr lang="fr-FR" sz="3700" b="1" dirty="0"/>
              <a:t>Une campagne mondiale qui invite toutes les nations et populations à protéger les zones humides</a:t>
            </a:r>
            <a:br>
              <a:rPr lang="fr-FR" sz="3700" b="1" dirty="0"/>
            </a:br>
            <a:r>
              <a:rPr lang="fr-FR" sz="3700" b="1" dirty="0"/>
              <a:t>de la planète.</a:t>
            </a:r>
          </a:p>
          <a:p>
            <a:pPr marL="285750" lvl="1" indent="-285750">
              <a:lnSpc>
                <a:spcPct val="120000"/>
              </a:lnSpc>
              <a:spcBef>
                <a:spcPts val="750"/>
              </a:spcBef>
              <a:spcAft>
                <a:spcPts val="670"/>
              </a:spcAft>
              <a:buClr>
                <a:srgbClr val="005C66"/>
              </a:buClr>
            </a:pPr>
            <a:r>
              <a:rPr lang="fr-FR" sz="3700" b="1" dirty="0"/>
              <a:t>La date anniversaire de la Convention sur les zones humides, un instrument intergouvernemental qui sert de cadre à la conservation et à l'utilisation rationnelle des zones humides et de leurs ressources.</a:t>
            </a:r>
          </a:p>
          <a:p>
            <a:pPr marL="742950" lvl="2" indent="-285750">
              <a:lnSpc>
                <a:spcPct val="120000"/>
              </a:lnSpc>
              <a:spcBef>
                <a:spcPts val="0"/>
              </a:spcBef>
              <a:buClr>
                <a:srgbClr val="70C0AC"/>
              </a:buClr>
            </a:pPr>
            <a:r>
              <a:rPr lang="fr-FR" sz="3100" dirty="0"/>
              <a:t>Adoptée en 1971 à Ramsar, Iran, au bord de la mer Caspienne.</a:t>
            </a:r>
          </a:p>
          <a:p>
            <a:pPr marL="742950" lvl="2" indent="-285750">
              <a:lnSpc>
                <a:spcPct val="120000"/>
              </a:lnSpc>
              <a:spcBef>
                <a:spcPts val="750"/>
              </a:spcBef>
              <a:spcAft>
                <a:spcPts val="75"/>
              </a:spcAft>
              <a:buClr>
                <a:srgbClr val="70C0AC"/>
              </a:buClr>
            </a:pPr>
            <a:r>
              <a:rPr lang="fr-FR" sz="3100" dirty="0"/>
              <a:t>Le tout premier accord multilatéral sur l’environnement d’envergure mondiale et le seul consacré à un écosystème particulier : </a:t>
            </a:r>
            <a:br>
              <a:rPr lang="fr-FR" sz="3100" dirty="0"/>
            </a:br>
            <a:r>
              <a:rPr lang="fr-FR" sz="3100" dirty="0"/>
              <a:t>les zones humides.</a:t>
            </a:r>
          </a:p>
          <a:p>
            <a:pPr marL="742950" lvl="2" indent="-285750">
              <a:lnSpc>
                <a:spcPct val="120000"/>
              </a:lnSpc>
              <a:spcBef>
                <a:spcPts val="750"/>
              </a:spcBef>
              <a:spcAft>
                <a:spcPts val="75"/>
              </a:spcAft>
              <a:buClr>
                <a:srgbClr val="70C0AC"/>
              </a:buClr>
            </a:pPr>
            <a:r>
              <a:rPr lang="fr-FR" sz="3100" dirty="0"/>
              <a:t>Ratifiée par la France en 1986.</a:t>
            </a:r>
            <a:endParaRPr lang="fr-FR" dirty="0">
              <a:latin typeface="Arial" panose="020B0604020202020204" pitchFamily="34" charset="0"/>
              <a:cs typeface="Arial" panose="020B0604020202020204" pitchFamily="34" charset="0"/>
            </a:endParaRPr>
          </a:p>
        </p:txBody>
      </p:sp>
      <p:sp>
        <p:nvSpPr>
          <p:cNvPr id="4" name="Titre 3">
            <a:extLst>
              <a:ext uri="{FF2B5EF4-FFF2-40B4-BE49-F238E27FC236}">
                <a16:creationId xmlns:a16="http://schemas.microsoft.com/office/drawing/2014/main" id="{FC16E237-DEBB-B98A-17B2-5B8163BA4FC6}"/>
              </a:ext>
            </a:extLst>
          </p:cNvPr>
          <p:cNvSpPr>
            <a:spLocks noGrp="1"/>
          </p:cNvSpPr>
          <p:nvPr>
            <p:ph type="title"/>
          </p:nvPr>
        </p:nvSpPr>
        <p:spPr/>
        <p:txBody>
          <a:bodyPr>
            <a:normAutofit/>
          </a:bodyPr>
          <a:lstStyle/>
          <a:p>
            <a:pPr>
              <a:spcAft>
                <a:spcPts val="450"/>
              </a:spcAft>
            </a:pPr>
            <a:r>
              <a:rPr lang="fr-FR" dirty="0"/>
              <a:t>Journée mondiale des zones humides</a:t>
            </a:r>
          </a:p>
        </p:txBody>
      </p:sp>
      <p:sp>
        <p:nvSpPr>
          <p:cNvPr id="5" name="Sous-titre 4">
            <a:extLst>
              <a:ext uri="{FF2B5EF4-FFF2-40B4-BE49-F238E27FC236}">
                <a16:creationId xmlns:a16="http://schemas.microsoft.com/office/drawing/2014/main" id="{2B4FE479-4D87-14A1-93E8-ABEE0E694FD9}"/>
              </a:ext>
            </a:extLst>
          </p:cNvPr>
          <p:cNvSpPr>
            <a:spLocks noGrp="1"/>
          </p:cNvSpPr>
          <p:nvPr>
            <p:ph type="subTitle" idx="13"/>
          </p:nvPr>
        </p:nvSpPr>
        <p:spPr/>
        <p:txBody>
          <a:bodyPr/>
          <a:lstStyle/>
          <a:p>
            <a:pPr>
              <a:spcAft>
                <a:spcPts val="450"/>
              </a:spcAft>
            </a:pPr>
            <a:r>
              <a:rPr lang="fr-FR" sz="1600" dirty="0"/>
              <a:t>RECONNAÎTRE LE CARACTÈRE INTEMPOREL DE CET HÉRITAGE.</a:t>
            </a:r>
          </a:p>
          <a:p>
            <a:pPr marL="285750" indent="-285750">
              <a:buClr>
                <a:srgbClr val="005C66"/>
              </a:buClr>
              <a:buFont typeface="Arial" panose="020B0604020202020204" pitchFamily="34" charset="0"/>
              <a:buChar char="•"/>
            </a:pPr>
            <a:endParaRPr lang="fr-FR" dirty="0"/>
          </a:p>
        </p:txBody>
      </p:sp>
    </p:spTree>
    <p:extLst>
      <p:ext uri="{BB962C8B-B14F-4D97-AF65-F5344CB8AC3E}">
        <p14:creationId xmlns:p14="http://schemas.microsoft.com/office/powerpoint/2010/main" val="2737871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16C0BF2-82E1-B1E9-A98A-484745D0AA71}"/>
              </a:ext>
            </a:extLst>
          </p:cNvPr>
          <p:cNvSpPr>
            <a:spLocks noGrp="1"/>
          </p:cNvSpPr>
          <p:nvPr>
            <p:ph type="sldNum" sz="quarter" idx="12"/>
          </p:nvPr>
        </p:nvSpPr>
        <p:spPr/>
        <p:txBody>
          <a:bodyPr/>
          <a:lstStyle/>
          <a:p>
            <a:fld id="{DDDB2F1F-121C-8948-B573-4543C5FF1BE4}" type="slidenum">
              <a:rPr lang="fr-FR" smtClean="0"/>
              <a:pPr/>
              <a:t>3</a:t>
            </a:fld>
            <a:endParaRPr lang="fr-FR" dirty="0"/>
          </a:p>
        </p:txBody>
      </p:sp>
      <p:sp>
        <p:nvSpPr>
          <p:cNvPr id="3" name="Espace réservé du contenu 2">
            <a:extLst>
              <a:ext uri="{FF2B5EF4-FFF2-40B4-BE49-F238E27FC236}">
                <a16:creationId xmlns:a16="http://schemas.microsoft.com/office/drawing/2014/main" id="{1D6EC477-FBCD-1004-E98E-D35CB917E87D}"/>
              </a:ext>
            </a:extLst>
          </p:cNvPr>
          <p:cNvSpPr>
            <a:spLocks noGrp="1"/>
          </p:cNvSpPr>
          <p:nvPr>
            <p:ph idx="1"/>
          </p:nvPr>
        </p:nvSpPr>
        <p:spPr>
          <a:xfrm>
            <a:off x="268942" y="2626380"/>
            <a:ext cx="6362258" cy="2277806"/>
          </a:xfrm>
        </p:spPr>
        <p:txBody>
          <a:bodyPr>
            <a:normAutofit/>
          </a:bodyPr>
          <a:lstStyle/>
          <a:p>
            <a:pPr marL="180975" lvl="3" indent="276225">
              <a:spcBef>
                <a:spcPts val="750"/>
              </a:spcBef>
              <a:spcAft>
                <a:spcPts val="75"/>
              </a:spcAft>
              <a:tabLst>
                <a:tab pos="482600" algn="l"/>
              </a:tabLst>
            </a:pPr>
            <a:r>
              <a:rPr lang="en-US" sz="1600" dirty="0">
                <a:latin typeface="Arial" panose="020B0604020202020204" pitchFamily="34" charset="0"/>
                <a:cs typeface="Arial" panose="020B0604020202020204" pitchFamily="34" charset="0"/>
              </a:rPr>
              <a:t>172 </a:t>
            </a:r>
            <a:r>
              <a:rPr lang="fr-FR" sz="1600" dirty="0"/>
              <a:t>pays signataires de la Convention sur les zones humides.</a:t>
            </a:r>
          </a:p>
          <a:p>
            <a:pPr marL="488950" lvl="4" indent="225425">
              <a:spcBef>
                <a:spcPts val="750"/>
              </a:spcBef>
              <a:spcAft>
                <a:spcPts val="75"/>
              </a:spcAft>
              <a:buClr>
                <a:srgbClr val="70C0AC"/>
              </a:buClr>
            </a:pPr>
            <a:r>
              <a:rPr lang="fr-FR" sz="1300" dirty="0"/>
              <a:t>Dont environ 90% d’États membres de l’ONU.</a:t>
            </a:r>
          </a:p>
          <a:p>
            <a:pPr marL="180975" lvl="3" indent="276225">
              <a:spcBef>
                <a:spcPts val="750"/>
              </a:spcBef>
              <a:spcAft>
                <a:spcPts val="75"/>
              </a:spcAft>
              <a:tabLst>
                <a:tab pos="446088" algn="l"/>
              </a:tabLst>
            </a:pPr>
            <a:r>
              <a:rPr lang="fr-FR" sz="1600" dirty="0"/>
              <a:t>2546 zones humides dans le monde. </a:t>
            </a:r>
          </a:p>
          <a:p>
            <a:pPr marL="488950" lvl="4" indent="225425">
              <a:spcBef>
                <a:spcPts val="750"/>
              </a:spcBef>
              <a:spcAft>
                <a:spcPts val="75"/>
              </a:spcAft>
              <a:buClr>
                <a:srgbClr val="70C0AC"/>
              </a:buClr>
              <a:tabLst>
                <a:tab pos="446088" algn="l"/>
              </a:tabLst>
            </a:pPr>
            <a:r>
              <a:rPr lang="fr-FR" sz="1300" dirty="0"/>
              <a:t>Dont 55 en France; avec 12 outre-mer.</a:t>
            </a:r>
          </a:p>
          <a:p>
            <a:pPr marL="180975" lvl="3" indent="276225">
              <a:spcBef>
                <a:spcPts val="750"/>
              </a:spcBef>
              <a:spcAft>
                <a:spcPts val="75"/>
              </a:spcAft>
              <a:tabLst>
                <a:tab pos="436563" algn="l"/>
              </a:tabLst>
            </a:pPr>
            <a:r>
              <a:rPr lang="fr-FR" sz="1600" dirty="0"/>
              <a:t>257 994 728 hectares : la superficie totale des Sites Ramsar.</a:t>
            </a:r>
          </a:p>
          <a:p>
            <a:pPr marL="488950" lvl="4" indent="225425">
              <a:spcBef>
                <a:spcPts val="750"/>
              </a:spcBef>
              <a:spcAft>
                <a:spcPts val="75"/>
              </a:spcAft>
              <a:buClr>
                <a:srgbClr val="70C0AC"/>
              </a:buClr>
              <a:tabLst>
                <a:tab pos="446088" algn="l"/>
              </a:tabLst>
            </a:pPr>
            <a:r>
              <a:rPr lang="fr-FR" sz="1300" dirty="0"/>
              <a:t>3 892 779 hectares : la superficie des sites Ramsar français</a:t>
            </a:r>
          </a:p>
        </p:txBody>
      </p:sp>
      <p:sp>
        <p:nvSpPr>
          <p:cNvPr id="4" name="Titre 3">
            <a:extLst>
              <a:ext uri="{FF2B5EF4-FFF2-40B4-BE49-F238E27FC236}">
                <a16:creationId xmlns:a16="http://schemas.microsoft.com/office/drawing/2014/main" id="{28E0FD83-2FA4-0005-5638-AA26BF7B647C}"/>
              </a:ext>
            </a:extLst>
          </p:cNvPr>
          <p:cNvSpPr>
            <a:spLocks noGrp="1"/>
          </p:cNvSpPr>
          <p:nvPr>
            <p:ph type="title"/>
          </p:nvPr>
        </p:nvSpPr>
        <p:spPr>
          <a:xfrm>
            <a:off x="397733" y="1174375"/>
            <a:ext cx="8221816" cy="636495"/>
          </a:xfrm>
        </p:spPr>
        <p:txBody>
          <a:bodyPr>
            <a:normAutofit fontScale="90000"/>
          </a:bodyPr>
          <a:lstStyle/>
          <a:p>
            <a:r>
              <a:rPr lang="fr-FR" sz="2400" dirty="0"/>
              <a:t>Coopérer dans l’unité</a:t>
            </a:r>
            <a:br>
              <a:rPr lang="en-US" sz="2400" dirty="0"/>
            </a:br>
            <a:endParaRPr lang="fr-FR" dirty="0"/>
          </a:p>
        </p:txBody>
      </p:sp>
      <p:sp>
        <p:nvSpPr>
          <p:cNvPr id="5" name="Sous-titre 4">
            <a:extLst>
              <a:ext uri="{FF2B5EF4-FFF2-40B4-BE49-F238E27FC236}">
                <a16:creationId xmlns:a16="http://schemas.microsoft.com/office/drawing/2014/main" id="{324507C2-562B-A235-1607-738BE11FB584}"/>
              </a:ext>
            </a:extLst>
          </p:cNvPr>
          <p:cNvSpPr>
            <a:spLocks noGrp="1"/>
          </p:cNvSpPr>
          <p:nvPr>
            <p:ph type="subTitle" idx="13"/>
          </p:nvPr>
        </p:nvSpPr>
        <p:spPr>
          <a:xfrm>
            <a:off x="411194" y="1777796"/>
            <a:ext cx="8463864" cy="636495"/>
          </a:xfrm>
        </p:spPr>
        <p:txBody>
          <a:bodyPr>
            <a:normAutofit/>
          </a:bodyPr>
          <a:lstStyle/>
          <a:p>
            <a:pPr marL="0" lvl="2" algn="l">
              <a:spcBef>
                <a:spcPts val="750"/>
              </a:spcBef>
              <a:spcAft>
                <a:spcPts val="75"/>
              </a:spcAft>
            </a:pPr>
            <a:r>
              <a:rPr lang="fr-FR" sz="1800" b="1" dirty="0">
                <a:solidFill>
                  <a:srgbClr val="005C66"/>
                </a:solidFill>
                <a:latin typeface="Arial" panose="020B0604020202020204" pitchFamily="34" charset="0"/>
                <a:cs typeface="Arial" panose="020B0604020202020204" pitchFamily="34" charset="0"/>
              </a:rPr>
              <a:t>Œuvrer conjointement en faveur de la conservation et de l'utilisation rationnelle et durable des zones humides.</a:t>
            </a:r>
          </a:p>
          <a:p>
            <a:endParaRPr lang="fr-FR" dirty="0">
              <a:solidFill>
                <a:srgbClr val="005C66"/>
              </a:solidFill>
            </a:endParaRPr>
          </a:p>
        </p:txBody>
      </p:sp>
      <p:pic>
        <p:nvPicPr>
          <p:cNvPr id="11" name="Image 10" descr="Une image contenant cercle, art, Art fractal&#10;&#10;Le contenu généré par l’IA peut être incorrect.">
            <a:extLst>
              <a:ext uri="{FF2B5EF4-FFF2-40B4-BE49-F238E27FC236}">
                <a16:creationId xmlns:a16="http://schemas.microsoft.com/office/drawing/2014/main" id="{D3AD514E-8F02-7233-63F9-5CBE033CEE43}"/>
              </a:ext>
            </a:extLst>
          </p:cNvPr>
          <p:cNvPicPr>
            <a:picLocks noChangeAspect="1"/>
          </p:cNvPicPr>
          <p:nvPr/>
        </p:nvPicPr>
        <p:blipFill>
          <a:blip r:embed="rId2"/>
          <a:stretch>
            <a:fillRect/>
          </a:stretch>
        </p:blipFill>
        <p:spPr>
          <a:xfrm>
            <a:off x="6272647" y="2249018"/>
            <a:ext cx="2517123" cy="2517123"/>
          </a:xfrm>
          <a:prstGeom prst="rect">
            <a:avLst/>
          </a:prstGeom>
        </p:spPr>
      </p:pic>
      <p:pic>
        <p:nvPicPr>
          <p:cNvPr id="9" name="Image 8">
            <a:extLst>
              <a:ext uri="{FF2B5EF4-FFF2-40B4-BE49-F238E27FC236}">
                <a16:creationId xmlns:a16="http://schemas.microsoft.com/office/drawing/2014/main" id="{B40605D8-869C-F515-2760-A1BCB8757433}"/>
              </a:ext>
            </a:extLst>
          </p:cNvPr>
          <p:cNvPicPr>
            <a:picLocks noChangeAspect="1"/>
          </p:cNvPicPr>
          <p:nvPr/>
        </p:nvPicPr>
        <p:blipFill>
          <a:blip r:embed="rId3"/>
          <a:stretch>
            <a:fillRect/>
          </a:stretch>
        </p:blipFill>
        <p:spPr>
          <a:xfrm>
            <a:off x="7194658" y="3253579"/>
            <a:ext cx="673100" cy="508000"/>
          </a:xfrm>
          <a:prstGeom prst="rect">
            <a:avLst/>
          </a:prstGeom>
        </p:spPr>
      </p:pic>
    </p:spTree>
    <p:extLst>
      <p:ext uri="{BB962C8B-B14F-4D97-AF65-F5344CB8AC3E}">
        <p14:creationId xmlns:p14="http://schemas.microsoft.com/office/powerpoint/2010/main" val="111156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6759C66-F662-65A7-E111-96F5FAA9AC85}"/>
              </a:ext>
            </a:extLst>
          </p:cNvPr>
          <p:cNvSpPr>
            <a:spLocks noGrp="1"/>
          </p:cNvSpPr>
          <p:nvPr>
            <p:ph idx="1"/>
          </p:nvPr>
        </p:nvSpPr>
        <p:spPr/>
        <p:txBody>
          <a:bodyPr>
            <a:normAutofit/>
          </a:bodyPr>
          <a:lstStyle/>
          <a:p>
            <a:pPr marL="285750" lvl="2" indent="-285750">
              <a:lnSpc>
                <a:spcPct val="100000"/>
              </a:lnSpc>
              <a:spcBef>
                <a:spcPts val="750"/>
              </a:spcBef>
              <a:spcAft>
                <a:spcPts val="75"/>
              </a:spcAft>
            </a:pPr>
            <a:r>
              <a:rPr lang="fr-FR" sz="1400" b="1" dirty="0"/>
              <a:t>Met l’accent sur les liens profonds qui unissent les zones humides et les pratiques culturelles, les traditions et les savoirs de communautés du monde entier</a:t>
            </a:r>
            <a:r>
              <a:rPr lang="en-US" sz="1400" b="1" dirty="0"/>
              <a:t>.</a:t>
            </a:r>
          </a:p>
          <a:p>
            <a:pPr marL="285750" lvl="2" indent="-285750">
              <a:spcBef>
                <a:spcPts val="750"/>
              </a:spcBef>
              <a:spcAft>
                <a:spcPts val="600"/>
              </a:spcAft>
            </a:pPr>
            <a:r>
              <a:rPr lang="fr-FR" sz="1400" b="1" dirty="0"/>
              <a:t>A propos du visuel de cette année :</a:t>
            </a:r>
          </a:p>
          <a:p>
            <a:pPr marL="628650" lvl="4">
              <a:lnSpc>
                <a:spcPct val="100000"/>
              </a:lnSpc>
              <a:spcBef>
                <a:spcPts val="0"/>
              </a:spcBef>
              <a:spcAft>
                <a:spcPts val="600"/>
              </a:spcAft>
              <a:buClr>
                <a:srgbClr val="70C0AC"/>
              </a:buClr>
            </a:pPr>
            <a:r>
              <a:rPr lang="fr-FR" sz="1300" dirty="0"/>
              <a:t>Cercle de mains tendues : le lien qui unit entre elles les populations du monde entier et qui les unit aux zones humides.</a:t>
            </a:r>
          </a:p>
          <a:p>
            <a:pPr marL="628650" lvl="4">
              <a:lnSpc>
                <a:spcPct val="100000"/>
              </a:lnSpc>
              <a:spcBef>
                <a:spcPts val="0"/>
              </a:spcBef>
              <a:spcAft>
                <a:spcPts val="600"/>
              </a:spcAft>
              <a:buClr>
                <a:srgbClr val="70C0AC"/>
              </a:buClr>
            </a:pPr>
            <a:r>
              <a:rPr lang="fr-FR" sz="1300" dirty="0"/>
              <a:t>Paumes de main : la vie, l’espoir et notre avenir commun.</a:t>
            </a:r>
          </a:p>
          <a:p>
            <a:pPr marL="628650" lvl="4">
              <a:lnSpc>
                <a:spcPct val="100000"/>
              </a:lnSpc>
              <a:spcBef>
                <a:spcPts val="0"/>
              </a:spcBef>
              <a:spcAft>
                <a:spcPts val="600"/>
              </a:spcAft>
              <a:buClr>
                <a:srgbClr val="70C0AC"/>
              </a:buClr>
            </a:pPr>
            <a:r>
              <a:rPr lang="fr-FR" sz="1300" dirty="0"/>
              <a:t>Mains : notre capacité à influer sur les choses et à agir au nom des zones humides du monde entier.</a:t>
            </a:r>
          </a:p>
          <a:p>
            <a:pPr marL="628650" lvl="4">
              <a:lnSpc>
                <a:spcPct val="100000"/>
              </a:lnSpc>
              <a:spcBef>
                <a:spcPts val="0"/>
              </a:spcBef>
              <a:spcAft>
                <a:spcPts val="600"/>
              </a:spcAft>
              <a:buClr>
                <a:srgbClr val="70C0AC"/>
              </a:buClr>
            </a:pPr>
            <a:r>
              <a:rPr lang="fr-FR" sz="1300" dirty="0"/>
              <a:t>Les zones humides telles des ramifications sur nos bras et nos mains : la transmission des savoirs traditionnels des ancêtres aux générations futures.</a:t>
            </a:r>
          </a:p>
          <a:p>
            <a:endParaRPr lang="fr-FR" dirty="0"/>
          </a:p>
        </p:txBody>
      </p:sp>
      <p:sp>
        <p:nvSpPr>
          <p:cNvPr id="3" name="Titre 2">
            <a:extLst>
              <a:ext uri="{FF2B5EF4-FFF2-40B4-BE49-F238E27FC236}">
                <a16:creationId xmlns:a16="http://schemas.microsoft.com/office/drawing/2014/main" id="{D0DA4C28-F8CB-66C2-47C0-633D2A66D2AB}"/>
              </a:ext>
            </a:extLst>
          </p:cNvPr>
          <p:cNvSpPr>
            <a:spLocks noGrp="1"/>
          </p:cNvSpPr>
          <p:nvPr>
            <p:ph type="title"/>
          </p:nvPr>
        </p:nvSpPr>
        <p:spPr>
          <a:xfrm>
            <a:off x="397733" y="1165416"/>
            <a:ext cx="8221816" cy="636495"/>
          </a:xfrm>
        </p:spPr>
        <p:txBody>
          <a:bodyPr>
            <a:normAutofit fontScale="90000"/>
          </a:bodyPr>
          <a:lstStyle/>
          <a:p>
            <a:r>
              <a:rPr lang="fr-FR" sz="2400" dirty="0"/>
              <a:t>Thème 2026</a:t>
            </a:r>
            <a:br>
              <a:rPr lang="en-US" sz="2400" dirty="0"/>
            </a:br>
            <a:endParaRPr lang="fr-FR" dirty="0"/>
          </a:p>
        </p:txBody>
      </p:sp>
      <p:sp>
        <p:nvSpPr>
          <p:cNvPr id="4" name="Sous-titre 3">
            <a:extLst>
              <a:ext uri="{FF2B5EF4-FFF2-40B4-BE49-F238E27FC236}">
                <a16:creationId xmlns:a16="http://schemas.microsoft.com/office/drawing/2014/main" id="{7FDE67BC-38AB-25AF-62C2-D74DA67ECA0F}"/>
              </a:ext>
            </a:extLst>
          </p:cNvPr>
          <p:cNvSpPr>
            <a:spLocks noGrp="1"/>
          </p:cNvSpPr>
          <p:nvPr>
            <p:ph type="subTitle" idx="13"/>
          </p:nvPr>
        </p:nvSpPr>
        <p:spPr>
          <a:xfrm>
            <a:off x="411195" y="1777796"/>
            <a:ext cx="8221816" cy="548437"/>
          </a:xfrm>
        </p:spPr>
        <p:txBody>
          <a:bodyPr>
            <a:normAutofit fontScale="92500" lnSpcReduction="10000"/>
          </a:bodyPr>
          <a:lstStyle/>
          <a:p>
            <a:pPr>
              <a:lnSpc>
                <a:spcPct val="100000"/>
              </a:lnSpc>
              <a:spcBef>
                <a:spcPts val="0"/>
              </a:spcBef>
            </a:pPr>
            <a:r>
              <a:rPr lang="fr-FR" sz="1600" dirty="0"/>
              <a:t>LES ZONES HUMIDES ET LES SAVOIRS TRADITIONNELS : </a:t>
            </a:r>
          </a:p>
          <a:p>
            <a:pPr algn="r">
              <a:lnSpc>
                <a:spcPct val="100000"/>
              </a:lnSpc>
              <a:spcBef>
                <a:spcPts val="0"/>
              </a:spcBef>
            </a:pPr>
            <a:r>
              <a:rPr lang="fr-FR" sz="1600" dirty="0"/>
              <a:t>CÉLÉBRER LE PATRIMOINE CULTUREL.</a:t>
            </a:r>
            <a:endParaRPr lang="en-US" sz="1600" dirty="0"/>
          </a:p>
        </p:txBody>
      </p:sp>
      <p:sp>
        <p:nvSpPr>
          <p:cNvPr id="5" name="Espace réservé du numéro de diapositive 4">
            <a:extLst>
              <a:ext uri="{FF2B5EF4-FFF2-40B4-BE49-F238E27FC236}">
                <a16:creationId xmlns:a16="http://schemas.microsoft.com/office/drawing/2014/main" id="{660CAA49-C540-5427-1DD6-2F125A1B46CF}"/>
              </a:ext>
            </a:extLst>
          </p:cNvPr>
          <p:cNvSpPr>
            <a:spLocks noGrp="1"/>
          </p:cNvSpPr>
          <p:nvPr>
            <p:ph type="sldNum" sz="quarter" idx="12"/>
          </p:nvPr>
        </p:nvSpPr>
        <p:spPr/>
        <p:txBody>
          <a:bodyPr/>
          <a:lstStyle/>
          <a:p>
            <a:fld id="{DDDB2F1F-121C-8948-B573-4543C5FF1BE4}" type="slidenum">
              <a:rPr lang="fr-FR" smtClean="0"/>
              <a:pPr/>
              <a:t>4</a:t>
            </a:fld>
            <a:endParaRPr lang="fr-FR" dirty="0"/>
          </a:p>
        </p:txBody>
      </p:sp>
    </p:spTree>
    <p:extLst>
      <p:ext uri="{BB962C8B-B14F-4D97-AF65-F5344CB8AC3E}">
        <p14:creationId xmlns:p14="http://schemas.microsoft.com/office/powerpoint/2010/main" val="107097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6550-C3A1-683A-69F8-E71BF5BBBB6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500BCB-A3DB-D932-FE66-1D3961AF40F4}"/>
              </a:ext>
            </a:extLst>
          </p:cNvPr>
          <p:cNvSpPr/>
          <p:nvPr/>
        </p:nvSpPr>
        <p:spPr>
          <a:xfrm>
            <a:off x="0" y="0"/>
            <a:ext cx="9144000" cy="5143500"/>
          </a:xfrm>
          <a:prstGeom prst="rect">
            <a:avLst/>
          </a:prstGeom>
          <a:solidFill>
            <a:srgbClr val="D1E7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BD9D207E-2197-763D-3288-10BA8F6EB38E}"/>
              </a:ext>
            </a:extLst>
          </p:cNvPr>
          <p:cNvSpPr>
            <a:spLocks noGrp="1"/>
          </p:cNvSpPr>
          <p:nvPr>
            <p:ph type="sldNum" sz="quarter" idx="12"/>
          </p:nvPr>
        </p:nvSpPr>
        <p:spPr>
          <a:xfrm>
            <a:off x="6834674" y="4623427"/>
            <a:ext cx="2057400" cy="273844"/>
          </a:xfrm>
        </p:spPr>
        <p:txBody>
          <a:bodyPr/>
          <a:lstStyle/>
          <a:p>
            <a:fld id="{DDDB2F1F-121C-8948-B573-4543C5FF1BE4}" type="slidenum">
              <a:rPr lang="fr-FR" b="1" smtClean="0">
                <a:solidFill>
                  <a:srgbClr val="005C66"/>
                </a:solidFill>
                <a:latin typeface="Arial" panose="020B0604020202020204" pitchFamily="34" charset="0"/>
                <a:cs typeface="Arial" panose="020B0604020202020204" pitchFamily="34" charset="0"/>
              </a:rPr>
              <a:t>5</a:t>
            </a:fld>
            <a:endParaRPr lang="fr-FR" b="1" dirty="0">
              <a:solidFill>
                <a:srgbClr val="005C66"/>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23610D82-7012-47BC-F150-EEE8A9145EBB}"/>
              </a:ext>
            </a:extLst>
          </p:cNvPr>
          <p:cNvSpPr txBox="1"/>
          <p:nvPr/>
        </p:nvSpPr>
        <p:spPr>
          <a:xfrm>
            <a:off x="814667" y="3749488"/>
            <a:ext cx="7628965" cy="584775"/>
          </a:xfrm>
          <a:prstGeom prst="rect">
            <a:avLst/>
          </a:prstGeom>
          <a:noFill/>
        </p:spPr>
        <p:txBody>
          <a:bodyPr wrap="square" rtlCol="0">
            <a:spAutoFit/>
          </a:bodyPr>
          <a:lstStyle/>
          <a:p>
            <a:pPr algn="r"/>
            <a:r>
              <a:rPr lang="en-US" sz="1600" dirty="0">
                <a:solidFill>
                  <a:srgbClr val="005C66"/>
                </a:solidFill>
                <a:latin typeface="Arial" panose="020B0604020202020204" pitchFamily="34" charset="0"/>
                <a:cs typeface="Arial" panose="020B0604020202020204" pitchFamily="34" charset="0"/>
                <a:sym typeface="Symbol" panose="05050102010706020507" pitchFamily="18" charset="2"/>
              </a:rPr>
              <a:t></a:t>
            </a:r>
            <a:r>
              <a:rPr lang="en-US" sz="1600" dirty="0">
                <a:solidFill>
                  <a:srgbClr val="005C66"/>
                </a:solidFill>
                <a:latin typeface="Arial" panose="020B0604020202020204" pitchFamily="34" charset="0"/>
                <a:cs typeface="Arial" panose="020B0604020202020204" pitchFamily="34" charset="0"/>
              </a:rPr>
              <a:t> </a:t>
            </a:r>
            <a:r>
              <a:rPr lang="en-US" sz="1600" dirty="0">
                <a:solidFill>
                  <a:srgbClr val="005C66"/>
                </a:solidFill>
              </a:rPr>
              <a:t>Musonda Mumba, </a:t>
            </a:r>
            <a:r>
              <a:rPr lang="fr-FR" sz="1600" dirty="0">
                <a:solidFill>
                  <a:srgbClr val="005C66"/>
                </a:solidFill>
              </a:rPr>
              <a:t>Secrétaire générale de la Convention sur les zones humides </a:t>
            </a:r>
            <a:endParaRPr lang="en-US" sz="1600" dirty="0">
              <a:solidFill>
                <a:srgbClr val="005C66"/>
              </a:solidFill>
              <a:latin typeface="Arial" panose="020B0604020202020204" pitchFamily="34" charset="0"/>
              <a:cs typeface="Arial" panose="020B0604020202020204" pitchFamily="34" charset="0"/>
            </a:endParaRPr>
          </a:p>
          <a:p>
            <a:endParaRPr lang="fr-FR" sz="1600" dirty="0">
              <a:solidFill>
                <a:srgbClr val="005C66"/>
              </a:solidFill>
              <a:latin typeface="Arial" panose="020B0604020202020204" pitchFamily="34" charset="0"/>
              <a:cs typeface="Arial" panose="020B0604020202020204" pitchFamily="34" charset="0"/>
            </a:endParaRPr>
          </a:p>
        </p:txBody>
      </p:sp>
      <p:pic>
        <p:nvPicPr>
          <p:cNvPr id="2" name="Image 1" descr="Une image contenant texte, Police, Graphique, graphisme&#10;&#10;Le contenu généré par l’IA peut être incorrect.">
            <a:extLst>
              <a:ext uri="{FF2B5EF4-FFF2-40B4-BE49-F238E27FC236}">
                <a16:creationId xmlns:a16="http://schemas.microsoft.com/office/drawing/2014/main" id="{AA59840F-2580-E9CC-3F84-FB019FB81BC8}"/>
              </a:ext>
            </a:extLst>
          </p:cNvPr>
          <p:cNvPicPr>
            <a:picLocks noChangeAspect="1"/>
          </p:cNvPicPr>
          <p:nvPr/>
        </p:nvPicPr>
        <p:blipFill>
          <a:blip r:embed="rId2"/>
          <a:stretch>
            <a:fillRect/>
          </a:stretch>
        </p:blipFill>
        <p:spPr>
          <a:xfrm>
            <a:off x="7539995" y="112459"/>
            <a:ext cx="1530224" cy="487966"/>
          </a:xfrm>
          <a:prstGeom prst="rect">
            <a:avLst/>
          </a:prstGeom>
        </p:spPr>
      </p:pic>
      <p:pic>
        <p:nvPicPr>
          <p:cNvPr id="9" name="Image 8" descr="Une image contenant texte, capture d’écran, Police, Graphique&#10;&#10;Le contenu généré par l’IA peut être incorrect.">
            <a:extLst>
              <a:ext uri="{FF2B5EF4-FFF2-40B4-BE49-F238E27FC236}">
                <a16:creationId xmlns:a16="http://schemas.microsoft.com/office/drawing/2014/main" id="{ADE6095C-48CB-C3B3-2FB0-ECFE34830DA3}"/>
              </a:ext>
            </a:extLst>
          </p:cNvPr>
          <p:cNvPicPr>
            <a:picLocks noChangeAspect="1"/>
          </p:cNvPicPr>
          <p:nvPr/>
        </p:nvPicPr>
        <p:blipFill>
          <a:blip r:embed="rId3"/>
          <a:stretch>
            <a:fillRect/>
          </a:stretch>
        </p:blipFill>
        <p:spPr>
          <a:xfrm>
            <a:off x="32694" y="1340430"/>
            <a:ext cx="9078611" cy="2023715"/>
          </a:xfrm>
          <a:prstGeom prst="rect">
            <a:avLst/>
          </a:prstGeom>
        </p:spPr>
      </p:pic>
    </p:spTree>
    <p:extLst>
      <p:ext uri="{BB962C8B-B14F-4D97-AF65-F5344CB8AC3E}">
        <p14:creationId xmlns:p14="http://schemas.microsoft.com/office/powerpoint/2010/main" val="265914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63B481-3482-CA34-FD92-5FF45FD67A3A}"/>
              </a:ext>
            </a:extLst>
          </p:cNvPr>
          <p:cNvSpPr>
            <a:spLocks noGrp="1"/>
          </p:cNvSpPr>
          <p:nvPr>
            <p:ph type="sldNum" sz="quarter" idx="12"/>
          </p:nvPr>
        </p:nvSpPr>
        <p:spPr/>
        <p:txBody>
          <a:bodyPr/>
          <a:lstStyle/>
          <a:p>
            <a:fld id="{DDDB2F1F-121C-8948-B573-4543C5FF1BE4}" type="slidenum">
              <a:rPr lang="fr-FR" smtClean="0"/>
              <a:pPr/>
              <a:t>6</a:t>
            </a:fld>
            <a:endParaRPr lang="fr-FR" dirty="0"/>
          </a:p>
        </p:txBody>
      </p:sp>
      <p:sp>
        <p:nvSpPr>
          <p:cNvPr id="5" name="Sous-titre 4">
            <a:extLst>
              <a:ext uri="{FF2B5EF4-FFF2-40B4-BE49-F238E27FC236}">
                <a16:creationId xmlns:a16="http://schemas.microsoft.com/office/drawing/2014/main" id="{2D017C90-D754-028B-47BC-6FA621973900}"/>
              </a:ext>
            </a:extLst>
          </p:cNvPr>
          <p:cNvSpPr>
            <a:spLocks noGrp="1"/>
          </p:cNvSpPr>
          <p:nvPr>
            <p:ph type="subTitle" idx="13"/>
          </p:nvPr>
        </p:nvSpPr>
        <p:spPr/>
        <p:txBody>
          <a:bodyPr/>
          <a:lstStyle/>
          <a:p>
            <a:pPr>
              <a:lnSpc>
                <a:spcPct val="100000"/>
              </a:lnSpc>
              <a:spcBef>
                <a:spcPts val="0"/>
              </a:spcBef>
            </a:pPr>
            <a:r>
              <a:rPr lang="fr-FR" sz="1600" dirty="0"/>
              <a:t>INCITER À L’ACTION.</a:t>
            </a:r>
          </a:p>
          <a:p>
            <a:endParaRPr lang="fr-FR" dirty="0"/>
          </a:p>
        </p:txBody>
      </p:sp>
      <p:sp>
        <p:nvSpPr>
          <p:cNvPr id="8" name="Titre 3">
            <a:extLst>
              <a:ext uri="{FF2B5EF4-FFF2-40B4-BE49-F238E27FC236}">
                <a16:creationId xmlns:a16="http://schemas.microsoft.com/office/drawing/2014/main" id="{4F5DF95C-FECA-D068-C5BA-43F9E7D09DE3}"/>
              </a:ext>
            </a:extLst>
          </p:cNvPr>
          <p:cNvSpPr txBox="1">
            <a:spLocks/>
          </p:cNvSpPr>
          <p:nvPr/>
        </p:nvSpPr>
        <p:spPr>
          <a:xfrm>
            <a:off x="397733" y="1248119"/>
            <a:ext cx="8221816" cy="47234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200" b="1" i="0" kern="1200">
                <a:solidFill>
                  <a:srgbClr val="D1E7AE"/>
                </a:solidFill>
                <a:latin typeface="Arial" panose="020B0604020202020204" pitchFamily="34" charset="0"/>
                <a:ea typeface="+mj-ea"/>
                <a:cs typeface="Arial" panose="020B0604020202020204" pitchFamily="34" charset="0"/>
              </a:defRPr>
            </a:lvl1pPr>
          </a:lstStyle>
          <a:p>
            <a:r>
              <a:rPr lang="en-US" dirty="0"/>
              <a:t>Agir de concert</a:t>
            </a:r>
            <a:br>
              <a:rPr lang="en-US" dirty="0"/>
            </a:br>
            <a:endParaRPr lang="fr-FR" dirty="0"/>
          </a:p>
        </p:txBody>
      </p:sp>
      <p:sp>
        <p:nvSpPr>
          <p:cNvPr id="3" name="Espace réservé du contenu 2">
            <a:extLst>
              <a:ext uri="{FF2B5EF4-FFF2-40B4-BE49-F238E27FC236}">
                <a16:creationId xmlns:a16="http://schemas.microsoft.com/office/drawing/2014/main" id="{6BA2C1B0-1B08-EDBA-75F6-B533DFDC49CA}"/>
              </a:ext>
            </a:extLst>
          </p:cNvPr>
          <p:cNvSpPr>
            <a:spLocks noGrp="1"/>
          </p:cNvSpPr>
          <p:nvPr>
            <p:ph idx="1"/>
          </p:nvPr>
        </p:nvSpPr>
        <p:spPr>
          <a:xfrm>
            <a:off x="411196" y="2181681"/>
            <a:ext cx="8221816" cy="2517121"/>
          </a:xfrm>
        </p:spPr>
        <p:txBody>
          <a:bodyPr>
            <a:normAutofit/>
          </a:bodyPr>
          <a:lstStyle/>
          <a:p>
            <a:pPr marL="0" indent="0">
              <a:lnSpc>
                <a:spcPct val="100000"/>
              </a:lnSpc>
              <a:spcBef>
                <a:spcPts val="0"/>
              </a:spcBef>
              <a:buNone/>
            </a:pPr>
            <a:r>
              <a:rPr lang="fr-FR" sz="1400" b="1" dirty="0"/>
              <a:t>Cette campagne vise à</a:t>
            </a:r>
            <a:r>
              <a:rPr lang="fr-FR" sz="1400" dirty="0"/>
              <a:t> </a:t>
            </a:r>
            <a:r>
              <a:rPr lang="fr-FR" sz="1400" b="1" dirty="0"/>
              <a:t>:</a:t>
            </a:r>
          </a:p>
          <a:p>
            <a:pPr marL="4763" lvl="3" indent="350838">
              <a:spcBef>
                <a:spcPts val="750"/>
              </a:spcBef>
              <a:spcAft>
                <a:spcPts val="75"/>
              </a:spcAft>
              <a:tabLst>
                <a:tab pos="349250" algn="l"/>
              </a:tabLst>
            </a:pPr>
            <a:r>
              <a:rPr lang="fr-FR" sz="1400" dirty="0"/>
              <a:t>Sensibiliser au rôle </a:t>
            </a:r>
            <a:r>
              <a:rPr lang="fr-FR" sz="1400" b="1" dirty="0"/>
              <a:t> </a:t>
            </a:r>
            <a:r>
              <a:rPr lang="fr-FR" sz="1400" dirty="0"/>
              <a:t>crucial des connaissances traditionnelles dans le maintien des écosystèmes 	de zones humides et la préservation du patrimoine culturel. </a:t>
            </a:r>
          </a:p>
          <a:p>
            <a:pPr marL="4763" lvl="3" indent="350838">
              <a:spcBef>
                <a:spcPts val="750"/>
              </a:spcBef>
              <a:spcAft>
                <a:spcPts val="75"/>
              </a:spcAft>
              <a:tabLst>
                <a:tab pos="349250" algn="l"/>
              </a:tabLst>
            </a:pPr>
            <a:r>
              <a:rPr lang="fr-FR" sz="1400" dirty="0"/>
              <a:t>Mettre en lumière les risques auxquels sont exposés les zones humides et les systèmes de 	connaissances traditionnelles, ainsi que les mesures à prendre pour les protéger, les renforcer et 	les intégrer dans les activités de conservation actuelles.</a:t>
            </a:r>
          </a:p>
          <a:p>
            <a:pPr marL="4763" lvl="3" indent="350838">
              <a:spcBef>
                <a:spcPts val="750"/>
              </a:spcBef>
              <a:spcAft>
                <a:spcPts val="675"/>
              </a:spcAft>
              <a:tabLst>
                <a:tab pos="349250" algn="l"/>
              </a:tabLst>
            </a:pPr>
            <a:r>
              <a:rPr lang="fr-FR" sz="1400" dirty="0"/>
              <a:t>Promouvoir l’intégration de la conservation des zones humides dans des programmes plus vastes 	relatifs à l’environnement et au développement. </a:t>
            </a:r>
          </a:p>
          <a:p>
            <a:pPr marL="4763" lvl="3" indent="0">
              <a:spcBef>
                <a:spcPts val="750"/>
              </a:spcBef>
              <a:spcAft>
                <a:spcPts val="75"/>
              </a:spcAft>
              <a:buNone/>
              <a:tabLst>
                <a:tab pos="349250" algn="l"/>
              </a:tabLst>
            </a:pPr>
            <a:r>
              <a:rPr lang="fr-FR" sz="1400" b="1" dirty="0">
                <a:solidFill>
                  <a:srgbClr val="E0A917"/>
                </a:solidFill>
              </a:rPr>
              <a:t>#JMZH2026 </a:t>
            </a:r>
          </a:p>
          <a:p>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528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ADDAA-3C7A-3154-0EB4-912DB853F96A}"/>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2033800-6B4A-1EB6-1C38-AA4B0AE48D6B}"/>
              </a:ext>
            </a:extLst>
          </p:cNvPr>
          <p:cNvSpPr>
            <a:spLocks noGrp="1"/>
          </p:cNvSpPr>
          <p:nvPr>
            <p:ph type="sldNum" sz="quarter" idx="12"/>
          </p:nvPr>
        </p:nvSpPr>
        <p:spPr/>
        <p:txBody>
          <a:bodyPr/>
          <a:lstStyle/>
          <a:p>
            <a:fld id="{DDDB2F1F-121C-8948-B573-4543C5FF1BE4}" type="slidenum">
              <a:rPr lang="fr-FR" smtClean="0"/>
              <a:pPr/>
              <a:t>7</a:t>
            </a:fld>
            <a:endParaRPr lang="fr-FR" dirty="0"/>
          </a:p>
        </p:txBody>
      </p:sp>
      <p:sp>
        <p:nvSpPr>
          <p:cNvPr id="3" name="Espace réservé du contenu 2">
            <a:extLst>
              <a:ext uri="{FF2B5EF4-FFF2-40B4-BE49-F238E27FC236}">
                <a16:creationId xmlns:a16="http://schemas.microsoft.com/office/drawing/2014/main" id="{296CFC17-E2E1-702C-4841-D5F97704AF96}"/>
              </a:ext>
            </a:extLst>
          </p:cNvPr>
          <p:cNvSpPr>
            <a:spLocks noGrp="1"/>
          </p:cNvSpPr>
          <p:nvPr>
            <p:ph idx="1"/>
          </p:nvPr>
        </p:nvSpPr>
        <p:spPr>
          <a:xfrm>
            <a:off x="411196" y="2137634"/>
            <a:ext cx="8221816" cy="2718103"/>
          </a:xfrm>
        </p:spPr>
        <p:txBody>
          <a:bodyPr>
            <a:normAutofit fontScale="92500" lnSpcReduction="10000"/>
          </a:bodyPr>
          <a:lstStyle/>
          <a:p>
            <a:pPr marL="0" indent="0">
              <a:lnSpc>
                <a:spcPct val="100000"/>
              </a:lnSpc>
              <a:spcBef>
                <a:spcPts val="0"/>
              </a:spcBef>
              <a:buNone/>
            </a:pPr>
            <a:r>
              <a:rPr lang="fr-FR" sz="1500" b="1" dirty="0"/>
              <a:t>Cette campagne vise à :</a:t>
            </a:r>
          </a:p>
          <a:p>
            <a:pPr marL="4763" lvl="3" indent="350838">
              <a:lnSpc>
                <a:spcPct val="110000"/>
              </a:lnSpc>
              <a:spcBef>
                <a:spcPts val="750"/>
              </a:spcBef>
              <a:spcAft>
                <a:spcPts val="75"/>
              </a:spcAft>
              <a:tabLst>
                <a:tab pos="349250" algn="l"/>
              </a:tabLst>
            </a:pPr>
            <a:r>
              <a:rPr lang="fr-FR" sz="1500" dirty="0"/>
              <a:t>Inciter les gouvernements, les organisations et les particuliers à prendre part à des activités de 	conservation et de restauration qui respectent et intègrent les connaissances traditionnelles afin 	de protéger les zones humides et de célébrer le patrimoine culturel.</a:t>
            </a:r>
          </a:p>
          <a:p>
            <a:pPr marL="4763" lvl="3" indent="350838">
              <a:lnSpc>
                <a:spcPct val="110000"/>
              </a:lnSpc>
              <a:spcBef>
                <a:spcPts val="750"/>
              </a:spcBef>
              <a:spcAft>
                <a:spcPts val="75"/>
              </a:spcAft>
              <a:tabLst>
                <a:tab pos="349250" algn="l"/>
              </a:tabLst>
            </a:pPr>
            <a:r>
              <a:rPr lang="fr-FR" sz="1500" dirty="0"/>
              <a:t>Mettre en avant des initiatives réussies de conservation et de restauration des zones humides 	dans le cadre desquelles des connaissances traditionnelles ont permis de protéger et de 	préserver la santé des zones humides.</a:t>
            </a:r>
          </a:p>
          <a:p>
            <a:pPr marL="4763" lvl="3" indent="350838">
              <a:lnSpc>
                <a:spcPct val="110000"/>
              </a:lnSpc>
              <a:spcBef>
                <a:spcPts val="750"/>
              </a:spcBef>
              <a:spcAft>
                <a:spcPts val="675"/>
              </a:spcAft>
              <a:tabLst>
                <a:tab pos="349250" algn="l"/>
              </a:tabLst>
            </a:pPr>
            <a:r>
              <a:rPr lang="fr-FR" sz="1500" dirty="0"/>
              <a:t>Échanger des pratiques optimales et des méthodes de gestion des zones humides fondées sur 	des éléments culturels qui intègrent les systèmes de connaissances traditionnelles et locales. </a:t>
            </a:r>
          </a:p>
          <a:p>
            <a:pPr marL="4763" lvl="3" indent="0">
              <a:spcBef>
                <a:spcPts val="750"/>
              </a:spcBef>
              <a:spcAft>
                <a:spcPts val="75"/>
              </a:spcAft>
              <a:buNone/>
            </a:pPr>
            <a:r>
              <a:rPr lang="fr-FR" sz="1400" b="1" dirty="0">
                <a:solidFill>
                  <a:srgbClr val="E0A917"/>
                </a:solidFill>
              </a:rPr>
              <a:t>#JMZH2026</a:t>
            </a:r>
          </a:p>
          <a:p>
            <a:endParaRPr lang="fr-FR" dirty="0">
              <a:latin typeface="Arial" panose="020B0604020202020204" pitchFamily="34" charset="0"/>
              <a:cs typeface="Arial" panose="020B0604020202020204" pitchFamily="34" charset="0"/>
            </a:endParaRPr>
          </a:p>
        </p:txBody>
      </p:sp>
      <p:sp>
        <p:nvSpPr>
          <p:cNvPr id="4" name="Titre 3">
            <a:extLst>
              <a:ext uri="{FF2B5EF4-FFF2-40B4-BE49-F238E27FC236}">
                <a16:creationId xmlns:a16="http://schemas.microsoft.com/office/drawing/2014/main" id="{EC5ADC8F-4E43-B288-BE5D-8BA3C0042C9A}"/>
              </a:ext>
            </a:extLst>
          </p:cNvPr>
          <p:cNvSpPr>
            <a:spLocks noGrp="1"/>
          </p:cNvSpPr>
          <p:nvPr>
            <p:ph type="title"/>
          </p:nvPr>
        </p:nvSpPr>
        <p:spPr>
          <a:xfrm>
            <a:off x="397733" y="1232621"/>
            <a:ext cx="8221816" cy="472344"/>
          </a:xfrm>
        </p:spPr>
        <p:txBody>
          <a:bodyPr>
            <a:normAutofit fontScale="90000"/>
          </a:bodyPr>
          <a:lstStyle/>
          <a:p>
            <a:r>
              <a:rPr lang="en-US" sz="2400" dirty="0"/>
              <a:t>Agir de concert</a:t>
            </a:r>
            <a:br>
              <a:rPr lang="en-US" sz="2400" dirty="0"/>
            </a:br>
            <a:endParaRPr lang="fr-FR" dirty="0"/>
          </a:p>
        </p:txBody>
      </p:sp>
      <p:sp>
        <p:nvSpPr>
          <p:cNvPr id="5" name="Sous-titre 4">
            <a:extLst>
              <a:ext uri="{FF2B5EF4-FFF2-40B4-BE49-F238E27FC236}">
                <a16:creationId xmlns:a16="http://schemas.microsoft.com/office/drawing/2014/main" id="{48E99359-1B32-B76E-6639-93909F095D0F}"/>
              </a:ext>
            </a:extLst>
          </p:cNvPr>
          <p:cNvSpPr>
            <a:spLocks noGrp="1"/>
          </p:cNvSpPr>
          <p:nvPr>
            <p:ph type="subTitle" idx="13"/>
          </p:nvPr>
        </p:nvSpPr>
        <p:spPr/>
        <p:txBody>
          <a:bodyPr/>
          <a:lstStyle/>
          <a:p>
            <a:pPr>
              <a:lnSpc>
                <a:spcPct val="100000"/>
              </a:lnSpc>
              <a:spcBef>
                <a:spcPts val="0"/>
              </a:spcBef>
            </a:pPr>
            <a:r>
              <a:rPr lang="fr-FR" sz="1600" dirty="0"/>
              <a:t>FAVORISER LA PARTICIPATION COMMUNAUTAIRE.</a:t>
            </a:r>
          </a:p>
          <a:p>
            <a:endParaRPr lang="fr-FR" dirty="0"/>
          </a:p>
        </p:txBody>
      </p:sp>
    </p:spTree>
    <p:extLst>
      <p:ext uri="{BB962C8B-B14F-4D97-AF65-F5344CB8AC3E}">
        <p14:creationId xmlns:p14="http://schemas.microsoft.com/office/powerpoint/2010/main" val="2438948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A1C41AD-4527-9326-FB67-B767A6231EFE}"/>
              </a:ext>
            </a:extLst>
          </p:cNvPr>
          <p:cNvSpPr>
            <a:spLocks noGrp="1"/>
          </p:cNvSpPr>
          <p:nvPr>
            <p:ph type="sldNum" sz="quarter" idx="12"/>
          </p:nvPr>
        </p:nvSpPr>
        <p:spPr/>
        <p:txBody>
          <a:bodyPr/>
          <a:lstStyle/>
          <a:p>
            <a:fld id="{DDDB2F1F-121C-8948-B573-4543C5FF1BE4}" type="slidenum">
              <a:rPr lang="fr-FR" smtClean="0"/>
              <a:pPr/>
              <a:t>8</a:t>
            </a:fld>
            <a:endParaRPr lang="fr-FR" dirty="0"/>
          </a:p>
        </p:txBody>
      </p:sp>
      <p:sp>
        <p:nvSpPr>
          <p:cNvPr id="6" name="Espace réservé du contenu 2">
            <a:extLst>
              <a:ext uri="{FF2B5EF4-FFF2-40B4-BE49-F238E27FC236}">
                <a16:creationId xmlns:a16="http://schemas.microsoft.com/office/drawing/2014/main" id="{B3C11280-1180-518C-ACE3-7C22A49A1CAB}"/>
              </a:ext>
            </a:extLst>
          </p:cNvPr>
          <p:cNvSpPr>
            <a:spLocks noGrp="1"/>
          </p:cNvSpPr>
          <p:nvPr>
            <p:ph idx="1"/>
          </p:nvPr>
        </p:nvSpPr>
        <p:spPr>
          <a:xfrm>
            <a:off x="411195" y="2250141"/>
            <a:ext cx="8321609" cy="2517121"/>
          </a:xfrm>
        </p:spPr>
        <p:txBody>
          <a:bodyPr>
            <a:normAutofit fontScale="70000" lnSpcReduction="20000"/>
          </a:bodyPr>
          <a:lstStyle/>
          <a:p>
            <a:pPr>
              <a:lnSpc>
                <a:spcPct val="110000"/>
              </a:lnSpc>
              <a:spcBef>
                <a:spcPts val="0"/>
              </a:spcBef>
              <a:spcAft>
                <a:spcPts val="600"/>
              </a:spcAft>
            </a:pPr>
            <a:r>
              <a:rPr lang="fr-FR" sz="1800" b="1" dirty="0"/>
              <a:t>Essentielles à la survie des </a:t>
            </a:r>
            <a:r>
              <a:rPr lang="fr-FR" sz="1800" b="1"/>
              <a:t>êtres humains !!!</a:t>
            </a:r>
            <a:endParaRPr lang="fr-FR" sz="1800" b="1" dirty="0"/>
          </a:p>
          <a:p>
            <a:pPr>
              <a:lnSpc>
                <a:spcPct val="110000"/>
              </a:lnSpc>
              <a:spcBef>
                <a:spcPts val="0"/>
              </a:spcBef>
              <a:spcAft>
                <a:spcPts val="600"/>
              </a:spcAft>
            </a:pPr>
            <a:r>
              <a:rPr lang="fr-FR" sz="1800" b="1" dirty="0"/>
              <a:t>L'eau est le principal facteur de régulation de l'environnement et de la vie animale et végétale. </a:t>
            </a:r>
          </a:p>
          <a:p>
            <a:pPr>
              <a:lnSpc>
                <a:spcPct val="110000"/>
              </a:lnSpc>
              <a:spcBef>
                <a:spcPts val="0"/>
              </a:spcBef>
              <a:spcAft>
                <a:spcPts val="600"/>
              </a:spcAft>
            </a:pPr>
            <a:r>
              <a:rPr lang="fr-FR" sz="1900" b="1" dirty="0"/>
              <a:t>Les zones humides couvrent une superficie de plus de 12,1 millions de km2 dans le monde, soit environ 6% de la surface terrestre.</a:t>
            </a:r>
          </a:p>
          <a:p>
            <a:pPr marL="603250" lvl="4">
              <a:lnSpc>
                <a:spcPct val="110000"/>
              </a:lnSpc>
              <a:spcBef>
                <a:spcPts val="0"/>
              </a:spcBef>
              <a:spcAft>
                <a:spcPts val="75"/>
              </a:spcAft>
              <a:buClr>
                <a:srgbClr val="70C0AC"/>
              </a:buClr>
              <a:tabLst>
                <a:tab pos="446088" algn="l"/>
              </a:tabLst>
            </a:pPr>
            <a:r>
              <a:rPr lang="fr-FR" sz="1600" dirty="0"/>
              <a:t>En France : entre 15 et 20 % de la surface de la France hexagonale.</a:t>
            </a:r>
          </a:p>
          <a:p>
            <a:pPr>
              <a:lnSpc>
                <a:spcPct val="110000"/>
              </a:lnSpc>
              <a:spcBef>
                <a:spcPts val="600"/>
              </a:spcBef>
              <a:spcAft>
                <a:spcPts val="600"/>
              </a:spcAft>
            </a:pPr>
            <a:r>
              <a:rPr lang="fr-FR" sz="1800" b="1" dirty="0"/>
              <a:t>Il peut s’agir d’étendues d'eaux naturelles ou artificielles, permanentes ou temporaires, </a:t>
            </a:r>
            <a:br>
              <a:rPr lang="fr-FR" sz="1800" b="1" dirty="0"/>
            </a:br>
            <a:r>
              <a:rPr lang="fr-FR" sz="1800" b="1" dirty="0"/>
              <a:t>où l'eau est stagnante ou courante, douce, saumâtre ou salée.</a:t>
            </a:r>
          </a:p>
          <a:p>
            <a:pPr lvl="1">
              <a:lnSpc>
                <a:spcPct val="110000"/>
              </a:lnSpc>
              <a:spcBef>
                <a:spcPts val="0"/>
              </a:spcBef>
              <a:spcAft>
                <a:spcPts val="300"/>
              </a:spcAft>
            </a:pPr>
            <a:r>
              <a:rPr lang="fr-FR" sz="1600" dirty="0"/>
              <a:t>Zones humides d’eau douce : cours d’eau, lacs, étangs, plaines d’inondation, tourbières, marais et marécages.</a:t>
            </a:r>
          </a:p>
          <a:p>
            <a:pPr lvl="1">
              <a:lnSpc>
                <a:spcPct val="110000"/>
              </a:lnSpc>
              <a:spcBef>
                <a:spcPts val="0"/>
              </a:spcBef>
              <a:spcAft>
                <a:spcPts val="300"/>
              </a:spcAft>
            </a:pPr>
            <a:r>
              <a:rPr lang="fr-FR" sz="1600" dirty="0"/>
              <a:t>Zones humides d’eau salée : estuaires, vasières, marais salés, mangroves, lagons, récifs coralliens et récifs de coquillages. </a:t>
            </a:r>
          </a:p>
          <a:p>
            <a:pPr lvl="1">
              <a:lnSpc>
                <a:spcPct val="110000"/>
              </a:lnSpc>
              <a:spcBef>
                <a:spcPts val="0"/>
              </a:spcBef>
              <a:spcAft>
                <a:spcPts val="300"/>
              </a:spcAft>
            </a:pPr>
            <a:r>
              <a:rPr lang="fr-FR" sz="1600" dirty="0"/>
              <a:t>Zones humides artificielles : étangs d’aquaculture, rizières, retenues, marais salants</a:t>
            </a:r>
            <a:r>
              <a:rPr lang="en-US" sz="1600" dirty="0"/>
              <a:t>.</a:t>
            </a:r>
          </a:p>
          <a:p>
            <a:endParaRPr lang="fr-FR" dirty="0"/>
          </a:p>
        </p:txBody>
      </p:sp>
      <p:sp>
        <p:nvSpPr>
          <p:cNvPr id="7" name="Titre 3">
            <a:extLst>
              <a:ext uri="{FF2B5EF4-FFF2-40B4-BE49-F238E27FC236}">
                <a16:creationId xmlns:a16="http://schemas.microsoft.com/office/drawing/2014/main" id="{EBCCFF7C-5FEE-B5EE-4799-E9C40AB96873}"/>
              </a:ext>
            </a:extLst>
          </p:cNvPr>
          <p:cNvSpPr>
            <a:spLocks noGrp="1"/>
          </p:cNvSpPr>
          <p:nvPr>
            <p:ph type="title"/>
          </p:nvPr>
        </p:nvSpPr>
        <p:spPr>
          <a:xfrm>
            <a:off x="397733" y="1100888"/>
            <a:ext cx="8221816" cy="472344"/>
          </a:xfrm>
        </p:spPr>
        <p:txBody>
          <a:bodyPr>
            <a:normAutofit/>
          </a:bodyPr>
          <a:lstStyle/>
          <a:p>
            <a:pPr>
              <a:spcAft>
                <a:spcPts val="450"/>
              </a:spcAft>
            </a:pPr>
            <a:r>
              <a:rPr lang="fr-FR" dirty="0">
                <a:solidFill>
                  <a:srgbClr val="005C66"/>
                </a:solidFill>
              </a:rPr>
              <a:t>Les zones humides : à nous de les protéger</a:t>
            </a:r>
          </a:p>
        </p:txBody>
      </p:sp>
      <p:sp>
        <p:nvSpPr>
          <p:cNvPr id="8" name="Sous-titre 4">
            <a:extLst>
              <a:ext uri="{FF2B5EF4-FFF2-40B4-BE49-F238E27FC236}">
                <a16:creationId xmlns:a16="http://schemas.microsoft.com/office/drawing/2014/main" id="{0B007B2F-4B41-F664-0D70-4F502CE59DAB}"/>
              </a:ext>
            </a:extLst>
          </p:cNvPr>
          <p:cNvSpPr>
            <a:spLocks noGrp="1"/>
          </p:cNvSpPr>
          <p:nvPr>
            <p:ph type="subTitle" idx="13"/>
          </p:nvPr>
        </p:nvSpPr>
        <p:spPr>
          <a:xfrm>
            <a:off x="411195" y="1777797"/>
            <a:ext cx="8221816" cy="472344"/>
          </a:xfrm>
        </p:spPr>
        <p:txBody>
          <a:bodyPr/>
          <a:lstStyle/>
          <a:p>
            <a:pPr>
              <a:lnSpc>
                <a:spcPct val="100000"/>
              </a:lnSpc>
              <a:spcBef>
                <a:spcPts val="0"/>
              </a:spcBef>
            </a:pPr>
            <a:r>
              <a:rPr lang="en-US" sz="1600" dirty="0"/>
              <a:t>DES SOURCES DE VIE.</a:t>
            </a:r>
          </a:p>
          <a:p>
            <a:endParaRPr lang="fr-FR" dirty="0"/>
          </a:p>
        </p:txBody>
      </p:sp>
    </p:spTree>
    <p:extLst>
      <p:ext uri="{BB962C8B-B14F-4D97-AF65-F5344CB8AC3E}">
        <p14:creationId xmlns:p14="http://schemas.microsoft.com/office/powerpoint/2010/main" val="66329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6962F1-1EB5-327A-FE92-C2E13993EF2E}"/>
              </a:ext>
            </a:extLst>
          </p:cNvPr>
          <p:cNvSpPr>
            <a:spLocks noGrp="1"/>
          </p:cNvSpPr>
          <p:nvPr>
            <p:ph type="sldNum" sz="quarter" idx="12"/>
          </p:nvPr>
        </p:nvSpPr>
        <p:spPr/>
        <p:txBody>
          <a:bodyPr/>
          <a:lstStyle/>
          <a:p>
            <a:fld id="{DDDB2F1F-121C-8948-B573-4543C5FF1BE4}" type="slidenum">
              <a:rPr lang="fr-FR" smtClean="0"/>
              <a:pPr/>
              <a:t>9</a:t>
            </a:fld>
            <a:endParaRPr lang="fr-FR" dirty="0"/>
          </a:p>
        </p:txBody>
      </p:sp>
      <p:sp>
        <p:nvSpPr>
          <p:cNvPr id="6" name="Espace réservé du contenu 2">
            <a:extLst>
              <a:ext uri="{FF2B5EF4-FFF2-40B4-BE49-F238E27FC236}">
                <a16:creationId xmlns:a16="http://schemas.microsoft.com/office/drawing/2014/main" id="{D1516099-5843-14F8-3C3B-62EA1EAC4340}"/>
              </a:ext>
            </a:extLst>
          </p:cNvPr>
          <p:cNvSpPr>
            <a:spLocks noGrp="1"/>
          </p:cNvSpPr>
          <p:nvPr>
            <p:ph idx="1"/>
          </p:nvPr>
        </p:nvSpPr>
        <p:spPr>
          <a:xfrm>
            <a:off x="411195" y="2250141"/>
            <a:ext cx="8321609" cy="2654044"/>
          </a:xfrm>
        </p:spPr>
        <p:txBody>
          <a:bodyPr>
            <a:normAutofit fontScale="77500" lnSpcReduction="20000"/>
          </a:bodyPr>
          <a:lstStyle/>
          <a:p>
            <a:pPr>
              <a:lnSpc>
                <a:spcPct val="110000"/>
              </a:lnSpc>
              <a:spcBef>
                <a:spcPts val="0"/>
              </a:spcBef>
            </a:pPr>
            <a:r>
              <a:rPr lang="fr-FR" sz="1800" b="1" dirty="0"/>
              <a:t>Des sources d’eau douce vitales.</a:t>
            </a:r>
          </a:p>
          <a:p>
            <a:pPr lvl="1">
              <a:lnSpc>
                <a:spcPct val="110000"/>
              </a:lnSpc>
              <a:spcBef>
                <a:spcPts val="0"/>
              </a:spcBef>
              <a:spcAft>
                <a:spcPts val="600"/>
              </a:spcAft>
            </a:pPr>
            <a:r>
              <a:rPr lang="fr-FR" sz="1600" dirty="0"/>
              <a:t>La demande mondiale d’eau douce augmente de près de 1 % par an.</a:t>
            </a:r>
          </a:p>
          <a:p>
            <a:pPr>
              <a:lnSpc>
                <a:spcPct val="110000"/>
              </a:lnSpc>
              <a:spcBef>
                <a:spcPts val="0"/>
              </a:spcBef>
            </a:pPr>
            <a:r>
              <a:rPr lang="fr-FR" sz="1800" b="1" dirty="0"/>
              <a:t>Une biodiversité foisonnante.</a:t>
            </a:r>
          </a:p>
          <a:p>
            <a:pPr lvl="1">
              <a:lnSpc>
                <a:spcPct val="110000"/>
              </a:lnSpc>
              <a:spcBef>
                <a:spcPts val="0"/>
              </a:spcBef>
              <a:spcAft>
                <a:spcPts val="600"/>
              </a:spcAft>
            </a:pPr>
            <a:r>
              <a:rPr lang="fr-FR" sz="1600" dirty="0"/>
              <a:t>Près de 40 % des espèces animales et végétales de la planète dépendent des zones humides.</a:t>
            </a:r>
          </a:p>
          <a:p>
            <a:pPr>
              <a:lnSpc>
                <a:spcPct val="110000"/>
              </a:lnSpc>
              <a:spcBef>
                <a:spcPts val="0"/>
              </a:spcBef>
            </a:pPr>
            <a:r>
              <a:rPr lang="fr-FR" sz="1800" b="1" dirty="0"/>
              <a:t>Des puits de carbone très efficaces.</a:t>
            </a:r>
          </a:p>
          <a:p>
            <a:pPr lvl="1">
              <a:lnSpc>
                <a:spcPct val="120000"/>
              </a:lnSpc>
              <a:spcBef>
                <a:spcPts val="0"/>
              </a:spcBef>
              <a:spcAft>
                <a:spcPts val="600"/>
              </a:spcAft>
            </a:pPr>
            <a:r>
              <a:rPr lang="fr-FR" sz="1600" dirty="0"/>
              <a:t>Si les tourbières ne couvrent que 3 % des terres de la planète, elles stockent environ 30 % du carbone terrestre, soit deux fois plus que l’ensemble des forêts du monde.</a:t>
            </a:r>
          </a:p>
          <a:p>
            <a:pPr>
              <a:lnSpc>
                <a:spcPct val="120000"/>
              </a:lnSpc>
              <a:spcBef>
                <a:spcPts val="0"/>
              </a:spcBef>
            </a:pPr>
            <a:r>
              <a:rPr lang="fr-FR" sz="1800" b="1" dirty="0"/>
              <a:t>Une protection importante contre les phénomènes météorologique extrêmes.</a:t>
            </a:r>
          </a:p>
          <a:p>
            <a:pPr lvl="1">
              <a:lnSpc>
                <a:spcPct val="120000"/>
              </a:lnSpc>
              <a:spcBef>
                <a:spcPts val="0"/>
              </a:spcBef>
            </a:pPr>
            <a:r>
              <a:rPr lang="fr-FR" sz="1600" dirty="0"/>
              <a:t>Les zones humides aident à protéger les 60 % de la population mondiale qui vivent et travaillent en zone littorale contre les inondations, les dégâts matériels, l'érosion des sols et les pertes de vies humaines en réduisant l’intensité des vagues, en absorbant les ondes de tempête et en atténuant les effets des tsunamis.</a:t>
            </a:r>
            <a:endParaRPr lang="fr-FR" dirty="0"/>
          </a:p>
          <a:p>
            <a:pPr>
              <a:lnSpc>
                <a:spcPct val="110000"/>
              </a:lnSpc>
            </a:pPr>
            <a:endParaRPr lang="fr-FR" dirty="0">
              <a:latin typeface="Arial" panose="020B0604020202020204" pitchFamily="34" charset="0"/>
              <a:cs typeface="Arial" panose="020B0604020202020204" pitchFamily="34" charset="0"/>
            </a:endParaRPr>
          </a:p>
        </p:txBody>
      </p:sp>
      <p:sp>
        <p:nvSpPr>
          <p:cNvPr id="7" name="Titre 3">
            <a:extLst>
              <a:ext uri="{FF2B5EF4-FFF2-40B4-BE49-F238E27FC236}">
                <a16:creationId xmlns:a16="http://schemas.microsoft.com/office/drawing/2014/main" id="{D6B459B3-5ACA-FAAE-E47B-8D92E84D9D58}"/>
              </a:ext>
            </a:extLst>
          </p:cNvPr>
          <p:cNvSpPr>
            <a:spLocks noGrp="1"/>
          </p:cNvSpPr>
          <p:nvPr>
            <p:ph type="title"/>
          </p:nvPr>
        </p:nvSpPr>
        <p:spPr>
          <a:xfrm>
            <a:off x="397733" y="1100888"/>
            <a:ext cx="8221816" cy="472344"/>
          </a:xfrm>
        </p:spPr>
        <p:txBody>
          <a:bodyPr>
            <a:normAutofit/>
          </a:bodyPr>
          <a:lstStyle/>
          <a:p>
            <a:pPr>
              <a:spcAft>
                <a:spcPts val="450"/>
              </a:spcAft>
            </a:pPr>
            <a:r>
              <a:rPr lang="fr-FR" dirty="0"/>
              <a:t>Un écosystème extrêmement productif</a:t>
            </a:r>
          </a:p>
        </p:txBody>
      </p:sp>
      <p:sp>
        <p:nvSpPr>
          <p:cNvPr id="8" name="Sous-titre 4">
            <a:extLst>
              <a:ext uri="{FF2B5EF4-FFF2-40B4-BE49-F238E27FC236}">
                <a16:creationId xmlns:a16="http://schemas.microsoft.com/office/drawing/2014/main" id="{D3469627-0821-F641-761A-CB638680C483}"/>
              </a:ext>
            </a:extLst>
          </p:cNvPr>
          <p:cNvSpPr>
            <a:spLocks noGrp="1"/>
          </p:cNvSpPr>
          <p:nvPr>
            <p:ph type="subTitle" idx="13"/>
          </p:nvPr>
        </p:nvSpPr>
        <p:spPr>
          <a:xfrm>
            <a:off x="411195" y="1777797"/>
            <a:ext cx="8221816" cy="472344"/>
          </a:xfrm>
        </p:spPr>
        <p:txBody>
          <a:bodyPr/>
          <a:lstStyle/>
          <a:p>
            <a:pPr>
              <a:lnSpc>
                <a:spcPct val="100000"/>
              </a:lnSpc>
              <a:spcBef>
                <a:spcPts val="0"/>
              </a:spcBef>
            </a:pPr>
            <a:r>
              <a:rPr lang="fr-FR" sz="1600" dirty="0"/>
              <a:t>LES ZONES HUMIDES OFFRENT DES SERVICES ESSENTIELS</a:t>
            </a:r>
            <a:r>
              <a:rPr lang="en-US" sz="1600" dirty="0"/>
              <a:t>.</a:t>
            </a:r>
          </a:p>
          <a:p>
            <a:endParaRPr lang="fr-FR" sz="1500" dirty="0">
              <a:solidFill>
                <a:srgbClr val="005C66"/>
              </a:solidFill>
            </a:endParaRPr>
          </a:p>
        </p:txBody>
      </p:sp>
    </p:spTree>
    <p:extLst>
      <p:ext uri="{BB962C8B-B14F-4D97-AF65-F5344CB8AC3E}">
        <p14:creationId xmlns:p14="http://schemas.microsoft.com/office/powerpoint/2010/main" val="2419412696"/>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1064</TotalTime>
  <Words>2212</Words>
  <Application>Microsoft Office PowerPoint</Application>
  <PresentationFormat>Affichage à l'écran (16:9)</PresentationFormat>
  <Paragraphs>134</Paragraphs>
  <Slides>18</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vt:i4>
      </vt:variant>
    </vt:vector>
  </HeadingPairs>
  <TitlesOfParts>
    <vt:vector size="23" baseType="lpstr">
      <vt:lpstr>Aptos</vt:lpstr>
      <vt:lpstr>Aptos Display</vt:lpstr>
      <vt:lpstr>Arial</vt:lpstr>
      <vt:lpstr>Symbol</vt:lpstr>
      <vt:lpstr>Thème Office</vt:lpstr>
      <vt:lpstr>Présentation PowerPoint</vt:lpstr>
      <vt:lpstr>Journée mondiale des zones humides</vt:lpstr>
      <vt:lpstr>Coopérer dans l’unité </vt:lpstr>
      <vt:lpstr>Thème 2026 </vt:lpstr>
      <vt:lpstr>Présentation PowerPoint</vt:lpstr>
      <vt:lpstr>Présentation PowerPoint</vt:lpstr>
      <vt:lpstr>Agir de concert </vt:lpstr>
      <vt:lpstr>Les zones humides : à nous de les protéger</vt:lpstr>
      <vt:lpstr>Un écosystème extrêmement productif</vt:lpstr>
      <vt:lpstr>Un écosystème extrêmement productif</vt:lpstr>
      <vt:lpstr>Présentation PowerPoint</vt:lpstr>
      <vt:lpstr>Des zones sacrées et menacées</vt:lpstr>
      <vt:lpstr>Les connaissances traditionnelles</vt:lpstr>
      <vt:lpstr>Les peoples autochtones</vt:lpstr>
      <vt:lpstr>Messages liés au thème 2026 de la JMZH </vt:lpstr>
      <vt:lpstr>Intégrer les connaissances traditionnelles dans les stratégies actuelles de conservation des zones humides.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Damien Gallay</dc:creator>
  <cp:lastModifiedBy>Denis Berlemont</cp:lastModifiedBy>
  <cp:revision>85</cp:revision>
  <cp:lastPrinted>2025-11-18T16:53:59Z</cp:lastPrinted>
  <dcterms:created xsi:type="dcterms:W3CDTF">2025-10-01T15:42:35Z</dcterms:created>
  <dcterms:modified xsi:type="dcterms:W3CDTF">2025-12-30T09:40:46Z</dcterms:modified>
</cp:coreProperties>
</file>