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79" r:id="rId5"/>
    <p:sldId id="280" r:id="rId6"/>
    <p:sldId id="265" r:id="rId7"/>
    <p:sldId id="286" r:id="rId8"/>
    <p:sldId id="282" r:id="rId9"/>
    <p:sldId id="275" r:id="rId10"/>
    <p:sldId id="268" r:id="rId11"/>
    <p:sldId id="283" r:id="rId12"/>
    <p:sldId id="276" r:id="rId13"/>
    <p:sldId id="287" r:id="rId14"/>
    <p:sldId id="271" r:id="rId15"/>
    <p:sldId id="288" r:id="rId16"/>
    <p:sldId id="284" r:id="rId17"/>
    <p:sldId id="290" r:id="rId18"/>
    <p:sldId id="270" r:id="rId19"/>
    <p:sldId id="272" r:id="rId20"/>
    <p:sldId id="273" r:id="rId21"/>
    <p:sldId id="285" r:id="rId22"/>
    <p:sldId id="291" r:id="rId23"/>
    <p:sldId id="281" r:id="rId24"/>
    <p:sldId id="262" r:id="rId25"/>
    <p:sldId id="277" r:id="rId26"/>
    <p:sldId id="278" r:id="rId27"/>
    <p:sldId id="274" r:id="rId28"/>
    <p:sldId id="267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2308F2B-05EA-4159-87BD-281481351542}">
          <p14:sldIdLst>
            <p14:sldId id="256"/>
            <p14:sldId id="257"/>
            <p14:sldId id="258"/>
            <p14:sldId id="279"/>
            <p14:sldId id="280"/>
            <p14:sldId id="265"/>
            <p14:sldId id="286"/>
            <p14:sldId id="282"/>
            <p14:sldId id="275"/>
            <p14:sldId id="268"/>
            <p14:sldId id="283"/>
            <p14:sldId id="276"/>
            <p14:sldId id="287"/>
            <p14:sldId id="271"/>
            <p14:sldId id="288"/>
            <p14:sldId id="284"/>
            <p14:sldId id="290"/>
            <p14:sldId id="270"/>
            <p14:sldId id="272"/>
            <p14:sldId id="273"/>
            <p14:sldId id="285"/>
            <p14:sldId id="291"/>
            <p14:sldId id="281"/>
            <p14:sldId id="262"/>
            <p14:sldId id="277"/>
            <p14:sldId id="278"/>
            <p14:sldId id="274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0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erre.caessteker\Desktop\CESP_actions%20janvier%202017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erre.caessteker\Desktop\CESP_actions%20janvier%202017.xlsx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erre.caessteker\Desktop\CESP_actions%20janvier%202017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erre.caessteker\Desktop\CESP_actions%20janvier%202017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erre.caessteker\Desktop\CESP_actions%20janvier%202017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erre.caessteker\Desktop\CESP_actions%20janvier%202017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erre.caessteker\Desktop\CESP_actions%20janvier%202017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erre.caessteker\Desktop\CESP_actions%20janvier%202017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erre.caessteker\Desktop\CESP_actions%20janvier%202017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erre.caessteker\Desktop\CESP_actions%20janvier%202017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1"/>
            </a:solidFill>
          </c:spPr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8.9163385826771645E-3"/>
                  <c:y val="-0.10936023622047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479549431321085E-3"/>
                  <c:y val="3.306175269757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154527559055117E-2"/>
                  <c:y val="-4.0851560221638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Analyse!$K$3:$M$3</c:f>
              <c:strCache>
                <c:ptCount val="3"/>
                <c:pt idx="0">
                  <c:v>Complète</c:v>
                </c:pt>
                <c:pt idx="1">
                  <c:v>Partielle</c:v>
                </c:pt>
                <c:pt idx="2">
                  <c:v>Absente</c:v>
                </c:pt>
              </c:strCache>
            </c:strRef>
          </c:cat>
          <c:val>
            <c:numRef>
              <c:f>Analyse!$K$64:$M$64</c:f>
              <c:numCache>
                <c:formatCode>0.00%</c:formatCode>
                <c:ptCount val="3"/>
                <c:pt idx="0">
                  <c:v>0.3728813559322034</c:v>
                </c:pt>
                <c:pt idx="1">
                  <c:v>0.4576271186440678</c:v>
                </c:pt>
                <c:pt idx="2">
                  <c:v>0.16949152542372881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868011811023622E-2"/>
                  <c:y val="1.007509477981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776137357830271E-2"/>
                  <c:y val="-5.3654126567512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306321084864386E-2"/>
                  <c:y val="-6.0553368328958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Analyse!$AQ$3:$AS$3</c:f>
              <c:strCache>
                <c:ptCount val="3"/>
                <c:pt idx="0">
                  <c:v>O</c:v>
                </c:pt>
                <c:pt idx="1">
                  <c:v>?</c:v>
                </c:pt>
                <c:pt idx="2">
                  <c:v>N</c:v>
                </c:pt>
              </c:strCache>
            </c:strRef>
          </c:cat>
          <c:val>
            <c:numRef>
              <c:f>Analyse!$AQ$64:$AS$64</c:f>
              <c:numCache>
                <c:formatCode>0.00%</c:formatCode>
                <c:ptCount val="3"/>
                <c:pt idx="0">
                  <c:v>0.13559322033898305</c:v>
                </c:pt>
                <c:pt idx="1">
                  <c:v>0.15254237288135594</c:v>
                </c:pt>
                <c:pt idx="2">
                  <c:v>0.71186440677966101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5809711286089238E-2"/>
                  <c:y val="-2.9638743073782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733486439195101E-2"/>
                  <c:y val="8.2900262467191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159448818897633E-2"/>
                  <c:y val="0.28838363954505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Analyse!$AT$3:$AV$3</c:f>
              <c:strCache>
                <c:ptCount val="3"/>
                <c:pt idx="0">
                  <c:v>Complète</c:v>
                </c:pt>
                <c:pt idx="1">
                  <c:v>Partielle</c:v>
                </c:pt>
                <c:pt idx="2">
                  <c:v>Faible</c:v>
                </c:pt>
              </c:strCache>
            </c:strRef>
          </c:cat>
          <c:val>
            <c:numRef>
              <c:f>Analyse!$AT$64:$AV$64</c:f>
              <c:numCache>
                <c:formatCode>0.00%</c:formatCode>
                <c:ptCount val="3"/>
                <c:pt idx="0">
                  <c:v>0.20338983050847459</c:v>
                </c:pt>
                <c:pt idx="1">
                  <c:v>0.25423728813559321</c:v>
                </c:pt>
                <c:pt idx="2">
                  <c:v>0.5423728813559322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3.4818461977426502E-3"/>
                  <c:y val="-0.13669338534357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4142765537362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Analyse!$O$3:$Q$3</c:f>
              <c:strCache>
                <c:ptCount val="3"/>
                <c:pt idx="0">
                  <c:v>O</c:v>
                </c:pt>
                <c:pt idx="1">
                  <c:v>?</c:v>
                </c:pt>
                <c:pt idx="2">
                  <c:v>N</c:v>
                </c:pt>
              </c:strCache>
            </c:strRef>
          </c:cat>
          <c:val>
            <c:numRef>
              <c:f>Analyse!$O$64:$Q$64</c:f>
              <c:numCache>
                <c:formatCode>0.00%</c:formatCode>
                <c:ptCount val="3"/>
                <c:pt idx="0">
                  <c:v>0.38983050847457629</c:v>
                </c:pt>
                <c:pt idx="1">
                  <c:v>0.61016949152542377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3572069116360452E-2"/>
                  <c:y val="-3.5509623797025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389107611548557E-3"/>
                  <c:y val="7.9728054826480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Analyse!$S$3:$U$3</c:f>
              <c:strCache>
                <c:ptCount val="3"/>
                <c:pt idx="0">
                  <c:v>O</c:v>
                </c:pt>
                <c:pt idx="1">
                  <c:v>?</c:v>
                </c:pt>
                <c:pt idx="2">
                  <c:v>N</c:v>
                </c:pt>
              </c:strCache>
            </c:strRef>
          </c:cat>
          <c:val>
            <c:numRef>
              <c:f>Analyse!$S$64:$U$64</c:f>
              <c:numCache>
                <c:formatCode>0.00%</c:formatCode>
                <c:ptCount val="3"/>
                <c:pt idx="0">
                  <c:v>0.3559322033898305</c:v>
                </c:pt>
                <c:pt idx="1">
                  <c:v>0.64406779661016944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1.3565853794022966E-2"/>
                  <c:y val="0.11730751910026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27696922564159E-2"/>
                  <c:y val="0.3297567253935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982911620930968E-2"/>
                  <c:y val="1.230057256184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Analyse!$W$3:$Y$3</c:f>
              <c:strCache>
                <c:ptCount val="3"/>
                <c:pt idx="0">
                  <c:v>O</c:v>
                </c:pt>
                <c:pt idx="1">
                  <c:v>?</c:v>
                </c:pt>
                <c:pt idx="2">
                  <c:v>N</c:v>
                </c:pt>
              </c:strCache>
            </c:strRef>
          </c:cat>
          <c:val>
            <c:numRef>
              <c:f>Analyse!$W$64:$Y$64</c:f>
              <c:numCache>
                <c:formatCode>0.00%</c:formatCode>
                <c:ptCount val="3"/>
                <c:pt idx="0">
                  <c:v>0.61016949152542377</c:v>
                </c:pt>
                <c:pt idx="1">
                  <c:v>0.3559322033898305</c:v>
                </c:pt>
                <c:pt idx="2">
                  <c:v>3.3898305084745763E-2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3.9681106861142415E-2"/>
                  <c:y val="0.21725445538730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34244190967046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Analyse!$AA$3:$AC$3</c:f>
              <c:strCache>
                <c:ptCount val="3"/>
                <c:pt idx="0">
                  <c:v>O</c:v>
                </c:pt>
                <c:pt idx="1">
                  <c:v>?</c:v>
                </c:pt>
                <c:pt idx="2">
                  <c:v>N</c:v>
                </c:pt>
              </c:strCache>
            </c:strRef>
          </c:cat>
          <c:val>
            <c:numRef>
              <c:f>Analyse!$AA$64:$AC$64</c:f>
              <c:numCache>
                <c:formatCode>0.00%</c:formatCode>
                <c:ptCount val="3"/>
                <c:pt idx="0">
                  <c:v>0.5423728813559322</c:v>
                </c:pt>
                <c:pt idx="1">
                  <c:v>0.4576271186440678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0348859167758993E-2"/>
                  <c:y val="-9.9455696687736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043222767767878E-2"/>
                  <c:y val="8.7764229127982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556908311301681E-2"/>
                  <c:y val="-4.3425705628716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Analyse!$AE$3:$AG$3</c:f>
              <c:strCache>
                <c:ptCount val="3"/>
                <c:pt idx="0">
                  <c:v>O</c:v>
                </c:pt>
                <c:pt idx="1">
                  <c:v>?</c:v>
                </c:pt>
                <c:pt idx="2">
                  <c:v>N</c:v>
                </c:pt>
              </c:strCache>
            </c:strRef>
          </c:cat>
          <c:val>
            <c:numRef>
              <c:f>Analyse!$AE$64:$AG$64</c:f>
              <c:numCache>
                <c:formatCode>0.00%</c:formatCode>
                <c:ptCount val="3"/>
                <c:pt idx="0">
                  <c:v>0.3728813559322034</c:v>
                </c:pt>
                <c:pt idx="1">
                  <c:v>0.61016949152542377</c:v>
                </c:pt>
                <c:pt idx="2">
                  <c:v>1.6949152542372881E-2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114063867016626E-2"/>
                  <c:y val="4.7653470399533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019794400699915E-2"/>
                  <c:y val="-9.7629775444736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Analyse!$AI$3:$AK$3</c:f>
              <c:strCache>
                <c:ptCount val="3"/>
                <c:pt idx="0">
                  <c:v>O</c:v>
                </c:pt>
                <c:pt idx="1">
                  <c:v>?</c:v>
                </c:pt>
                <c:pt idx="2">
                  <c:v>N</c:v>
                </c:pt>
              </c:strCache>
            </c:strRef>
          </c:cat>
          <c:val>
            <c:numRef>
              <c:f>Analyse!$AI$64:$AK$64</c:f>
              <c:numCache>
                <c:formatCode>0.00%</c:formatCode>
                <c:ptCount val="3"/>
                <c:pt idx="0">
                  <c:v>0</c:v>
                </c:pt>
                <c:pt idx="1">
                  <c:v>0.22033898305084745</c:v>
                </c:pt>
                <c:pt idx="2">
                  <c:v>0.77966101694915257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6.3520888013998245E-2"/>
                  <c:y val="4.83654126567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082491251093613"/>
                  <c:y val="-0.13066965587634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1312432644564123E-2"/>
                  <c:y val="0.4669027792130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Analyse!$AM$3:$AO$3</c:f>
              <c:strCache>
                <c:ptCount val="3"/>
                <c:pt idx="0">
                  <c:v>O</c:v>
                </c:pt>
                <c:pt idx="1">
                  <c:v>?</c:v>
                </c:pt>
                <c:pt idx="2">
                  <c:v>N</c:v>
                </c:pt>
              </c:strCache>
            </c:strRef>
          </c:cat>
          <c:val>
            <c:numRef>
              <c:f>Analyse!$AM$64:$AO$64</c:f>
              <c:numCache>
                <c:formatCode>0.00%</c:formatCode>
                <c:ptCount val="3"/>
                <c:pt idx="0">
                  <c:v>0.16949152542372881</c:v>
                </c:pt>
                <c:pt idx="1">
                  <c:v>0.59322033898305082</c:v>
                </c:pt>
                <c:pt idx="2">
                  <c:v>0.23728813559322035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A175D-7E7B-440F-808B-C40FC3992E1E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A62B-5A8E-4394-96AE-B94BF7AB46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81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8A62B-5A8E-4394-96AE-B94BF7AB46C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33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Établir une politique sur l’influence</a:t>
            </a:r>
            <a:r>
              <a:rPr lang="fr-FR" baseline="0" dirty="0" smtClean="0"/>
              <a:t> sur le choix des thème, sur leur traitement en France ? Raisonner sur l’ensemble des évènements de l’année (FG, FDLN, </a:t>
            </a:r>
            <a:r>
              <a:rPr lang="fr-FR" baseline="0" dirty="0" err="1" smtClean="0"/>
              <a:t>FdM</a:t>
            </a:r>
            <a:r>
              <a:rPr lang="fr-FR" baseline="0" dirty="0" smtClean="0"/>
              <a:t>, JEP, etc.) ? Réduire la période de la JMZH ? S’appuyer sur des animateurs régionaux (mais est-ce moins de travail ?) ?</a:t>
            </a:r>
          </a:p>
          <a:p>
            <a:r>
              <a:rPr lang="fr-FR" baseline="0" dirty="0" smtClean="0"/>
              <a:t>Comment évaluer les effets de la JMZH en matière de modification des perceptions/représentations des ZH, du thème, d </a:t>
            </a:r>
            <a:r>
              <a:rPr lang="fr-FR" baseline="0" dirty="0" err="1" smtClean="0"/>
              <a:t>el’atteinte</a:t>
            </a:r>
            <a:r>
              <a:rPr lang="fr-FR" baseline="0" dirty="0" smtClean="0"/>
              <a:t> du public cible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8A62B-5A8E-4394-96AE-B94BF7AB46C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45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Établir une politique sur l’influence</a:t>
            </a:r>
            <a:r>
              <a:rPr lang="fr-FR" baseline="0" dirty="0" smtClean="0"/>
              <a:t> sur le choix des thème, sur leur traitement en France ? Raisonner sur l’ensemble des évènements de l’année (FG, FDLN, </a:t>
            </a:r>
            <a:r>
              <a:rPr lang="fr-FR" baseline="0" dirty="0" err="1" smtClean="0"/>
              <a:t>FdM</a:t>
            </a:r>
            <a:r>
              <a:rPr lang="fr-FR" baseline="0" dirty="0" smtClean="0"/>
              <a:t>, JEP, etc.) ? Réduire la période de la JMZH ? S’appuyer sur des animateurs régionaux (mais est-ce moins de travail ?) ?</a:t>
            </a:r>
          </a:p>
          <a:p>
            <a:r>
              <a:rPr lang="fr-FR" baseline="0" dirty="0" smtClean="0"/>
              <a:t>Comment évaluer les effets de la JMZH en matière de modification des perceptions/représentations des ZH, du thème, d </a:t>
            </a:r>
            <a:r>
              <a:rPr lang="fr-FR" baseline="0" dirty="0" err="1" smtClean="0"/>
              <a:t>el’atteinte</a:t>
            </a:r>
            <a:r>
              <a:rPr lang="fr-FR" baseline="0" dirty="0" smtClean="0"/>
              <a:t> du public cible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8A62B-5A8E-4394-96AE-B94BF7AB46C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21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FA68-13EE-49F4-99E4-7FE020F4450A}" type="datetime1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9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D5F-D573-4F2A-B640-AC3F93694782}" type="datetime1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7200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D5F-D573-4F2A-B640-AC3F93694782}" type="datetime1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369353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D5F-D573-4F2A-B640-AC3F93694782}" type="datetime1">
              <a:rPr lang="fr-FR" smtClean="0"/>
              <a:t>10/03/2017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7425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D5F-D573-4F2A-B640-AC3F93694782}" type="datetime1">
              <a:rPr lang="fr-FR" smtClean="0"/>
              <a:t>10/03/2017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043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D5F-D573-4F2A-B640-AC3F93694782}" type="datetime1">
              <a:rPr lang="fr-FR" smtClean="0"/>
              <a:t>10/03/2017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92685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1613-2B41-4E43-BF69-E633E077EE6A}" type="datetime1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851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179C-19B7-42E7-9333-AFCBAFCB857F}" type="datetime1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32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4F5-C980-49E1-85E3-1680F61633BA}" type="datetime1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90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F4E4-4570-4A88-BF9C-6448D937A819}" type="datetime1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63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B0F0-558D-4428-BFA7-4D723DA98464}" type="datetime1">
              <a:rPr lang="fr-FR" smtClean="0"/>
              <a:t>10/03/2017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33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5DC3-2F75-4DB5-94A0-067D3F401D08}" type="datetime1">
              <a:rPr lang="fr-FR" smtClean="0"/>
              <a:t>10/03/2017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69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5C78-96EF-4D72-AEA8-F6DC400B3C02}" type="datetime1">
              <a:rPr lang="fr-FR" smtClean="0"/>
              <a:t>10/03/2017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45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2361-BBC4-42C7-9AC0-CB57FC741640}" type="datetime1">
              <a:rPr lang="fr-FR" smtClean="0"/>
              <a:t>10/03/2017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76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8C4-5E76-429F-AD29-79A0D01CD279}" type="datetime1">
              <a:rPr lang="fr-FR" smtClean="0"/>
              <a:t>10/03/2017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62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00AB-EA5C-4D79-8397-93ED143BC07E}" type="datetime1">
              <a:rPr lang="fr-FR" smtClean="0"/>
              <a:t>10/03/2017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39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FD5F-D573-4F2A-B640-AC3F93694782}" type="datetime1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ECFC78-85A8-4501-B280-3A2A02C5C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02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0.jpeg"/><Relationship Id="rId7" Type="http://schemas.openxmlformats.org/officeDocument/2006/relationships/chart" Target="../charts/chart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4.jpeg"/><Relationship Id="rId7" Type="http://schemas.openxmlformats.org/officeDocument/2006/relationships/chart" Target="../charts/chart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5145" y="1114698"/>
            <a:ext cx="8915399" cy="1781632"/>
          </a:xfrm>
        </p:spPr>
        <p:txBody>
          <a:bodyPr/>
          <a:lstStyle/>
          <a:p>
            <a:pPr algn="ctr"/>
            <a:r>
              <a:rPr lang="fr-FR" dirty="0" smtClean="0"/>
              <a:t>6</a:t>
            </a:r>
            <a:r>
              <a:rPr lang="fr-FR" baseline="30000" dirty="0" smtClean="0"/>
              <a:t>e</a:t>
            </a:r>
            <a:r>
              <a:rPr lang="fr-FR" dirty="0" smtClean="0"/>
              <a:t> réunion du </a:t>
            </a:r>
            <a:r>
              <a:rPr lang="fr-FR" dirty="0" err="1" smtClean="0"/>
              <a:t>Gth</a:t>
            </a:r>
            <a:r>
              <a:rPr lang="fr-FR" dirty="0" smtClean="0"/>
              <a:t> CESP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0091" y="3756654"/>
            <a:ext cx="9144000" cy="772886"/>
          </a:xfrm>
        </p:spPr>
        <p:txBody>
          <a:bodyPr/>
          <a:lstStyle/>
          <a:p>
            <a:pPr algn="ctr"/>
            <a:r>
              <a:rPr lang="fr-FR" dirty="0" smtClean="0"/>
              <a:t>Vincennes, 13/03/2017</a:t>
            </a:r>
          </a:p>
          <a:p>
            <a:pPr algn="ctr"/>
            <a:r>
              <a:rPr lang="fr-FR" dirty="0" smtClean="0"/>
              <a:t>Co-animateurs : P. </a:t>
            </a:r>
            <a:r>
              <a:rPr lang="fr-FR" dirty="0" err="1" smtClean="0"/>
              <a:t>Caessteker</a:t>
            </a:r>
            <a:r>
              <a:rPr lang="fr-FR" dirty="0" smtClean="0"/>
              <a:t> (AFB) et G. Macqueron (SNPN)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8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2709" y="624110"/>
            <a:ext cx="10537371" cy="1280890"/>
          </a:xfrm>
        </p:spPr>
        <p:txBody>
          <a:bodyPr/>
          <a:lstStyle/>
          <a:p>
            <a:pPr algn="ctr"/>
            <a:r>
              <a:rPr lang="fr-FR" dirty="0" smtClean="0"/>
              <a:t>Réflexion du groupe CESP </a:t>
            </a:r>
            <a:br>
              <a:rPr lang="fr-FR" dirty="0" smtClean="0"/>
            </a:br>
            <a:r>
              <a:rPr lang="fr-FR" dirty="0" smtClean="0"/>
              <a:t>(Axes) 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10</a:t>
            </a:fld>
            <a:endParaRPr lang="fr-FR"/>
          </a:p>
        </p:txBody>
      </p:sp>
      <p:sp>
        <p:nvSpPr>
          <p:cNvPr id="5" name="Flèche droite 4"/>
          <p:cNvSpPr/>
          <p:nvPr/>
        </p:nvSpPr>
        <p:spPr bwMode="auto">
          <a:xfrm>
            <a:off x="2997713" y="2303323"/>
            <a:ext cx="863600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9pPr>
          </a:lstStyle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6" name="Flèche droite 5"/>
          <p:cNvSpPr/>
          <p:nvPr/>
        </p:nvSpPr>
        <p:spPr bwMode="auto">
          <a:xfrm>
            <a:off x="2996126" y="4340086"/>
            <a:ext cx="865187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9pPr>
          </a:lstStyle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7" name="Flèche droite 6"/>
          <p:cNvSpPr/>
          <p:nvPr/>
        </p:nvSpPr>
        <p:spPr bwMode="auto">
          <a:xfrm>
            <a:off x="3038941" y="3674783"/>
            <a:ext cx="863600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9pPr>
          </a:lstStyle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8" name="Flèche droite 7"/>
          <p:cNvSpPr/>
          <p:nvPr/>
        </p:nvSpPr>
        <p:spPr bwMode="auto">
          <a:xfrm>
            <a:off x="2996126" y="4898559"/>
            <a:ext cx="863600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9pPr>
          </a:lstStyle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9" name="ZoneTexte 2"/>
          <p:cNvSpPr txBox="1">
            <a:spLocks noChangeArrowheads="1"/>
          </p:cNvSpPr>
          <p:nvPr/>
        </p:nvSpPr>
        <p:spPr bwMode="auto">
          <a:xfrm flipH="1">
            <a:off x="4148650" y="2227040"/>
            <a:ext cx="6132513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9pPr>
          </a:lstStyle>
          <a:p>
            <a:r>
              <a:rPr lang="fr-FR" altLang="fr-FR" dirty="0" smtClean="0">
                <a:solidFill>
                  <a:schemeClr val="tx1"/>
                </a:solidFill>
                <a:latin typeface="+mn-lt"/>
              </a:rPr>
              <a:t>1. Accompagnement CESP des pilotes d’actions du plan national</a:t>
            </a:r>
            <a:endParaRPr lang="fr-FR" alt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ZoneTexte 10"/>
          <p:cNvSpPr txBox="1">
            <a:spLocks noChangeArrowheads="1"/>
          </p:cNvSpPr>
          <p:nvPr/>
        </p:nvSpPr>
        <p:spPr bwMode="auto">
          <a:xfrm flipH="1">
            <a:off x="4148649" y="4237600"/>
            <a:ext cx="7271825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9pPr>
          </a:lstStyle>
          <a:p>
            <a:r>
              <a:rPr lang="fr-FR" altLang="fr-FR" dirty="0" smtClean="0">
                <a:solidFill>
                  <a:schemeClr val="tx1"/>
                </a:solidFill>
                <a:latin typeface="+mn-lt"/>
              </a:rPr>
              <a:t>4. Centre </a:t>
            </a:r>
            <a:r>
              <a:rPr lang="fr-FR" altLang="fr-FR" dirty="0">
                <a:solidFill>
                  <a:schemeClr val="tx1"/>
                </a:solidFill>
                <a:latin typeface="+mn-lt"/>
              </a:rPr>
              <a:t>national de ressources sur les milieux humides</a:t>
            </a:r>
          </a:p>
        </p:txBody>
      </p:sp>
      <p:sp>
        <p:nvSpPr>
          <p:cNvPr id="11" name="ZoneTexte 11"/>
          <p:cNvSpPr txBox="1">
            <a:spLocks noChangeArrowheads="1"/>
          </p:cNvSpPr>
          <p:nvPr/>
        </p:nvSpPr>
        <p:spPr bwMode="auto">
          <a:xfrm flipH="1">
            <a:off x="4148651" y="4782998"/>
            <a:ext cx="61325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9pPr>
          </a:lstStyle>
          <a:p>
            <a:r>
              <a:rPr lang="fr-FR" altLang="fr-FR" dirty="0" smtClean="0">
                <a:solidFill>
                  <a:schemeClr val="tx1"/>
                </a:solidFill>
                <a:latin typeface="+mn-lt"/>
              </a:rPr>
              <a:t>5. Professionnalisation - Formation </a:t>
            </a:r>
            <a:endParaRPr lang="fr-FR" alt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ZoneTexte 12"/>
          <p:cNvSpPr txBox="1">
            <a:spLocks noChangeArrowheads="1"/>
          </p:cNvSpPr>
          <p:nvPr/>
        </p:nvSpPr>
        <p:spPr bwMode="auto">
          <a:xfrm flipH="1">
            <a:off x="4148650" y="3537604"/>
            <a:ext cx="61325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9pPr>
          </a:lstStyle>
          <a:p>
            <a:r>
              <a:rPr lang="fr-FR" altLang="fr-FR" dirty="0" smtClean="0">
                <a:solidFill>
                  <a:schemeClr val="tx1"/>
                </a:solidFill>
                <a:latin typeface="+mn-lt"/>
              </a:rPr>
              <a:t>3. Mobilisation </a:t>
            </a:r>
            <a:r>
              <a:rPr lang="fr-FR" altLang="fr-FR" dirty="0">
                <a:solidFill>
                  <a:schemeClr val="tx1"/>
                </a:solidFill>
                <a:latin typeface="+mn-lt"/>
              </a:rPr>
              <a:t>citoyenne – Education à l’environnement et au développement durable</a:t>
            </a:r>
          </a:p>
        </p:txBody>
      </p:sp>
      <p:pic>
        <p:nvPicPr>
          <p:cNvPr id="13" name="Picture 7" descr="http://pnmh.espaces-naturels.fr/sites/default/files/groupe_a_dauss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26" y="1999969"/>
            <a:ext cx="1573212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https://gallery.mailchimp.com/4e38038e3c786e026cf58b373/images/34057b63-3c5d-4f7e-bfe3-be10490c4c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13" y="3643173"/>
            <a:ext cx="10874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http://pnmh.espaces-naturels.fr/sites/default/files/150601_une_z_formapre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3" y="5523898"/>
            <a:ext cx="26035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12" y="4917473"/>
            <a:ext cx="20970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163" y="2435739"/>
            <a:ext cx="1481137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http://www.zones-humides.eaufrance.fr/sites/default/files/images/JMZH/explorateurs_de_lea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88" y="5508023"/>
            <a:ext cx="10191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http://www.zones-humides.eaufrance.fr/sites/default/files/images/JMZH/j_agis_pr_la_natur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12" y="5308979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http://www.zones-humides.eaufrance.fr/sites/default/files/images/JMZH/jeunes_reporters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04" y="5707955"/>
            <a:ext cx="72548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èche droite 29"/>
          <p:cNvSpPr/>
          <p:nvPr/>
        </p:nvSpPr>
        <p:spPr bwMode="auto">
          <a:xfrm>
            <a:off x="3038941" y="2983381"/>
            <a:ext cx="863600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9pPr>
          </a:lstStyle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31" name="ZoneTexte 2"/>
          <p:cNvSpPr txBox="1">
            <a:spLocks noChangeArrowheads="1"/>
          </p:cNvSpPr>
          <p:nvPr/>
        </p:nvSpPr>
        <p:spPr bwMode="auto">
          <a:xfrm flipH="1">
            <a:off x="4205800" y="2916347"/>
            <a:ext cx="6132513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9pPr>
          </a:lstStyle>
          <a:p>
            <a:r>
              <a:rPr lang="fr-FR" altLang="fr-FR" dirty="0" smtClean="0">
                <a:solidFill>
                  <a:schemeClr val="tx1"/>
                </a:solidFill>
                <a:latin typeface="+mn-lt"/>
              </a:rPr>
              <a:t>2. Communication et événementiels</a:t>
            </a:r>
            <a:endParaRPr lang="fr-FR" altLang="fr-F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24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3263" y="0"/>
            <a:ext cx="10537371" cy="128089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Réflexion du groupe CESP</a:t>
            </a:r>
            <a:br>
              <a:rPr lang="fr-FR" dirty="0" smtClean="0"/>
            </a:br>
            <a:r>
              <a:rPr lang="fr-FR" dirty="0"/>
              <a:t>(</a:t>
            </a:r>
            <a:r>
              <a:rPr lang="fr-FR" dirty="0" smtClean="0"/>
              <a:t>actions) 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11</a:t>
            </a:fld>
            <a:endParaRPr lang="fr-FR"/>
          </a:p>
        </p:txBody>
      </p:sp>
      <p:sp>
        <p:nvSpPr>
          <p:cNvPr id="7" name="Flèche droite 6"/>
          <p:cNvSpPr/>
          <p:nvPr/>
        </p:nvSpPr>
        <p:spPr bwMode="auto">
          <a:xfrm>
            <a:off x="3351959" y="1453838"/>
            <a:ext cx="863600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2" name="ZoneTexte 12"/>
          <p:cNvSpPr txBox="1">
            <a:spLocks noChangeArrowheads="1"/>
          </p:cNvSpPr>
          <p:nvPr/>
        </p:nvSpPr>
        <p:spPr bwMode="auto">
          <a:xfrm flipH="1">
            <a:off x="4461669" y="1365937"/>
            <a:ext cx="7156590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9pPr>
          </a:lstStyle>
          <a:p>
            <a:r>
              <a:rPr lang="fr-FR" altLang="fr-FR" b="1" dirty="0" smtClean="0">
                <a:solidFill>
                  <a:srgbClr val="00B0F0"/>
                </a:solidFill>
                <a:latin typeface="+mj-lt"/>
              </a:rPr>
              <a:t>A. Support </a:t>
            </a:r>
            <a:r>
              <a:rPr lang="fr-FR" altLang="fr-FR" b="1" dirty="0" smtClean="0">
                <a:solidFill>
                  <a:schemeClr val="tx1"/>
                </a:solidFill>
                <a:latin typeface="+mj-lt"/>
              </a:rPr>
              <a:t>(administrative, logistique, organisation, partenariats</a:t>
            </a:r>
            <a:r>
              <a:rPr lang="fr-FR" altLang="fr-FR" b="1" dirty="0">
                <a:solidFill>
                  <a:schemeClr val="tx1"/>
                </a:solidFill>
                <a:latin typeface="+mj-lt"/>
              </a:rPr>
              <a:t>, synergie entre démarches</a:t>
            </a:r>
            <a:r>
              <a:rPr lang="fr-FR" altLang="fr-FR" b="1" dirty="0" smtClean="0">
                <a:solidFill>
                  <a:schemeClr val="tx1"/>
                </a:solidFill>
                <a:latin typeface="+mj-lt"/>
              </a:rPr>
              <a:t>…)</a:t>
            </a:r>
            <a:endParaRPr lang="fr-FR" altLang="fr-FR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57123" y="4860200"/>
            <a:ext cx="11248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Typologies d’indicateurs quantitatifs (moyens) : </a:t>
            </a:r>
            <a:r>
              <a:rPr lang="fr-FR" dirty="0" smtClean="0"/>
              <a:t>Chiffres clefs (fréquentation, </a:t>
            </a:r>
          </a:p>
          <a:p>
            <a:r>
              <a:rPr lang="fr-FR" dirty="0" smtClean="0"/>
              <a:t>typologie d’acteurs, nb de livrables…)</a:t>
            </a:r>
          </a:p>
          <a:p>
            <a:endParaRPr lang="fr-FR" dirty="0" smtClean="0"/>
          </a:p>
          <a:p>
            <a:r>
              <a:rPr lang="fr-FR" u="sng" dirty="0" smtClean="0"/>
              <a:t>Typologies d’indicateurs qualitatifs (résultats) :</a:t>
            </a:r>
            <a:r>
              <a:rPr lang="fr-FR" dirty="0"/>
              <a:t> </a:t>
            </a:r>
            <a:r>
              <a:rPr lang="fr-FR" dirty="0" smtClean="0"/>
              <a:t>Evolution des savoirs et des connaissances</a:t>
            </a:r>
            <a:r>
              <a:rPr lang="fr-FR" dirty="0"/>
              <a:t>, </a:t>
            </a:r>
            <a:r>
              <a:rPr lang="fr-FR" dirty="0" smtClean="0"/>
              <a:t>des </a:t>
            </a:r>
          </a:p>
          <a:p>
            <a:r>
              <a:rPr lang="fr-FR" dirty="0" smtClean="0"/>
              <a:t>attitudes </a:t>
            </a:r>
            <a:r>
              <a:rPr lang="fr-FR" dirty="0"/>
              <a:t>et </a:t>
            </a:r>
            <a:r>
              <a:rPr lang="fr-FR" dirty="0" smtClean="0"/>
              <a:t>des comportements : sujets émergeants de la recherche (</a:t>
            </a:r>
            <a:r>
              <a:rPr lang="fr-FR" dirty="0" err="1" smtClean="0"/>
              <a:t>scientométrie</a:t>
            </a:r>
            <a:r>
              <a:rPr lang="fr-FR" dirty="0" smtClean="0"/>
              <a:t>), évolution des</a:t>
            </a:r>
          </a:p>
          <a:p>
            <a:r>
              <a:rPr lang="fr-FR" dirty="0" smtClean="0"/>
              <a:t> métiers (nb et contenu des formations), étude des perceptions et représentations (entretien, </a:t>
            </a:r>
          </a:p>
          <a:p>
            <a:r>
              <a:rPr lang="fr-FR" dirty="0" smtClean="0"/>
              <a:t>observation, analyse des discours produits – textes, images -) … </a:t>
            </a:r>
            <a:endParaRPr lang="fr-FR" dirty="0"/>
          </a:p>
        </p:txBody>
      </p:sp>
      <p:sp>
        <p:nvSpPr>
          <p:cNvPr id="23" name="Flèche droite 22"/>
          <p:cNvSpPr/>
          <p:nvPr/>
        </p:nvSpPr>
        <p:spPr bwMode="auto">
          <a:xfrm>
            <a:off x="3351959" y="4321555"/>
            <a:ext cx="865187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24" name="ZoneTexte 10"/>
          <p:cNvSpPr txBox="1">
            <a:spLocks noChangeArrowheads="1"/>
          </p:cNvSpPr>
          <p:nvPr/>
        </p:nvSpPr>
        <p:spPr bwMode="auto">
          <a:xfrm flipH="1">
            <a:off x="4391554" y="4125704"/>
            <a:ext cx="7639080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pitchFamily="32" charset="0"/>
              </a:defRPr>
            </a:lvl9pPr>
          </a:lstStyle>
          <a:p>
            <a:r>
              <a:rPr lang="fr-FR" b="1" dirty="0" smtClean="0">
                <a:solidFill>
                  <a:srgbClr val="FF0000"/>
                </a:solidFill>
                <a:latin typeface="+mj-lt"/>
              </a:rPr>
              <a:t>B. CESP </a:t>
            </a:r>
            <a:r>
              <a:rPr lang="fr-FR" b="1" dirty="0" smtClean="0">
                <a:solidFill>
                  <a:schemeClr val="tx1"/>
                </a:solidFill>
                <a:latin typeface="+mj-lt"/>
              </a:rPr>
              <a:t>(communication</a:t>
            </a:r>
            <a:r>
              <a:rPr lang="fr-FR" b="1" dirty="0">
                <a:solidFill>
                  <a:schemeClr val="tx1"/>
                </a:solidFill>
                <a:latin typeface="+mj-lt"/>
              </a:rPr>
              <a:t>, information, capitalisation, valorisation, </a:t>
            </a:r>
            <a:r>
              <a:rPr lang="fr-FR" b="1" dirty="0" smtClean="0">
                <a:solidFill>
                  <a:schemeClr val="tx1"/>
                </a:solidFill>
                <a:latin typeface="+mj-lt"/>
              </a:rPr>
              <a:t>animation</a:t>
            </a:r>
            <a:r>
              <a:rPr lang="fr-FR" b="1" dirty="0">
                <a:solidFill>
                  <a:schemeClr val="tx1"/>
                </a:solidFill>
                <a:latin typeface="+mj-lt"/>
              </a:rPr>
              <a:t>, éducation, sensibilisation, formation, </a:t>
            </a:r>
            <a:r>
              <a:rPr lang="fr-FR" b="1" dirty="0" smtClean="0">
                <a:solidFill>
                  <a:schemeClr val="tx1"/>
                </a:solidFill>
                <a:latin typeface="+mj-lt"/>
              </a:rPr>
              <a:t>expertise)</a:t>
            </a:r>
            <a:endParaRPr lang="fr-FR" altLang="fr-FR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57123" y="2217265"/>
            <a:ext cx="10591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Typologies d’indicateurs quantitatifs  (moyens) : </a:t>
            </a:r>
            <a:r>
              <a:rPr lang="fr-FR" dirty="0" smtClean="0"/>
              <a:t>conventions de partenariat (technique et/ou financier), logistique (ex : hébergement des outils multimédia), montage technique et financier des projets, représentation dans des instances. </a:t>
            </a:r>
          </a:p>
          <a:p>
            <a:endParaRPr lang="fr-FR" dirty="0" smtClean="0"/>
          </a:p>
          <a:p>
            <a:r>
              <a:rPr lang="fr-FR" u="sng" dirty="0" smtClean="0"/>
              <a:t>Typologies </a:t>
            </a:r>
            <a:r>
              <a:rPr lang="fr-FR" u="sng" dirty="0"/>
              <a:t>d’indicateurs qualitatifs (résultats) </a:t>
            </a:r>
            <a:r>
              <a:rPr lang="fr-FR" u="sng" dirty="0" smtClean="0"/>
              <a:t>: </a:t>
            </a:r>
            <a:r>
              <a:rPr lang="fr-FR" dirty="0" smtClean="0"/>
              <a:t>sécurisation </a:t>
            </a:r>
            <a:r>
              <a:rPr lang="fr-FR" dirty="0"/>
              <a:t>administrative et juridique </a:t>
            </a:r>
            <a:r>
              <a:rPr lang="fr-FR" dirty="0" smtClean="0"/>
              <a:t>des organismes porteurs et des productions / Pérennisation des actions engagées</a:t>
            </a:r>
          </a:p>
        </p:txBody>
      </p:sp>
    </p:spTree>
    <p:extLst>
      <p:ext uri="{BB962C8B-B14F-4D97-AF65-F5344CB8AC3E}">
        <p14:creationId xmlns:p14="http://schemas.microsoft.com/office/powerpoint/2010/main" val="16006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7050" y="266700"/>
            <a:ext cx="9780315" cy="1014190"/>
          </a:xfrm>
        </p:spPr>
        <p:txBody>
          <a:bodyPr>
            <a:normAutofit/>
          </a:bodyPr>
          <a:lstStyle/>
          <a:p>
            <a:r>
              <a:rPr lang="fr-FR" dirty="0" smtClean="0"/>
              <a:t>Réflexion </a:t>
            </a:r>
            <a:r>
              <a:rPr lang="fr-FR" dirty="0"/>
              <a:t>sur les actions à mener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B0F0"/>
                </a:solidFill>
              </a:rPr>
              <a:t>support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12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768026"/>
              </p:ext>
            </p:extLst>
          </p:nvPr>
        </p:nvGraphicFramePr>
        <p:xfrm>
          <a:off x="459784" y="1118965"/>
          <a:ext cx="11601615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716"/>
                <a:gridCol w="494687"/>
                <a:gridCol w="554356"/>
                <a:gridCol w="1265480"/>
                <a:gridCol w="770964"/>
                <a:gridCol w="986118"/>
                <a:gridCol w="897346"/>
                <a:gridCol w="1585877"/>
                <a:gridCol w="1093695"/>
                <a:gridCol w="1622611"/>
                <a:gridCol w="107576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Proposition CGEDD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Axe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Titre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Résumé</a:t>
                      </a:r>
                      <a:r>
                        <a:rPr lang="fr-FR" sz="1200" baseline="0" dirty="0" smtClean="0"/>
                        <a:t>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Pilote pressenti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Financeur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pressenti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Partenaires pressentis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</a:t>
                      </a:r>
                      <a:r>
                        <a:rPr lang="fr-FR" sz="1200" baseline="0" dirty="0" smtClean="0"/>
                        <a:t> concernés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 intéressés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Indicateurs quantitatif/qualitatif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Mandat clair aux chefs de file des actions de CESP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Accompagnement CESP des actions du PNMH</a:t>
                      </a:r>
                      <a:r>
                        <a:rPr lang="fr-FR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(ambition)</a:t>
                      </a:r>
                      <a:endParaRPr lang="fr-FR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AFB/SNPN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Coordinateurs CESP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Pilotes d’actions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Partenaires</a:t>
                      </a:r>
                      <a:r>
                        <a:rPr lang="fr-F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actions du PNMH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Renforcer le groupe CESP (experts, </a:t>
                      </a:r>
                      <a:r>
                        <a:rPr lang="fr-FR" sz="1100" dirty="0" err="1" smtClean="0"/>
                        <a:t>psychoenvt</a:t>
                      </a:r>
                      <a:r>
                        <a:rPr lang="fr-FR" sz="1100" dirty="0" smtClean="0"/>
                        <a:t>,</a:t>
                      </a:r>
                      <a:r>
                        <a:rPr lang="fr-FR" sz="1100" baseline="0" dirty="0" smtClean="0"/>
                        <a:t> REX)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Faire des passerelles</a:t>
                      </a:r>
                      <a:r>
                        <a:rPr lang="fr-FR" sz="1100" baseline="0" dirty="0" smtClean="0"/>
                        <a:t> ?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Pilotes </a:t>
                      </a:r>
                      <a:r>
                        <a:rPr lang="fr-FR" sz="1100" dirty="0" err="1" smtClean="0"/>
                        <a:t>Gth</a:t>
                      </a:r>
                      <a:r>
                        <a:rPr lang="fr-FR" sz="1100" dirty="0" smtClean="0"/>
                        <a:t> CESP ?</a:t>
                      </a:r>
                    </a:p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PRZH Lagunes ?</a:t>
                      </a:r>
                    </a:p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 Communication Biodiversité COS FRB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Spécialistes de la communication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dispositif CESP méconnu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Rassembler/harmoniser, identifier les besoins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Élaborer un document stratégique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Pilotes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Gth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CESP ?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Établir des lignes directrices pour adapter la communication au média et aux cibles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Spécialistes de la communication ?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9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7050" y="266700"/>
            <a:ext cx="9780315" cy="1014190"/>
          </a:xfrm>
        </p:spPr>
        <p:txBody>
          <a:bodyPr>
            <a:normAutofit/>
          </a:bodyPr>
          <a:lstStyle/>
          <a:p>
            <a:r>
              <a:rPr lang="fr-FR" dirty="0" smtClean="0"/>
              <a:t>Réflexion </a:t>
            </a:r>
            <a:r>
              <a:rPr lang="fr-FR" dirty="0"/>
              <a:t>sur les actions à mener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B0F0"/>
                </a:solidFill>
              </a:rPr>
              <a:t>support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13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361247"/>
              </p:ext>
            </p:extLst>
          </p:nvPr>
        </p:nvGraphicFramePr>
        <p:xfrm>
          <a:off x="383584" y="1152907"/>
          <a:ext cx="11601615" cy="56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516"/>
                <a:gridCol w="570887"/>
                <a:gridCol w="554356"/>
                <a:gridCol w="1265480"/>
                <a:gridCol w="770964"/>
                <a:gridCol w="986118"/>
                <a:gridCol w="897346"/>
                <a:gridCol w="1585877"/>
                <a:gridCol w="1093695"/>
                <a:gridCol w="1622611"/>
                <a:gridCol w="107576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Proposition CGEDD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Axe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Titre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Résumé</a:t>
                      </a:r>
                      <a:r>
                        <a:rPr lang="fr-FR" sz="1200" baseline="0" dirty="0" smtClean="0"/>
                        <a:t>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Pilote pressenti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Financeur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pressenti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Partenaires pressentis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</a:t>
                      </a:r>
                      <a:r>
                        <a:rPr lang="fr-FR" sz="1200" baseline="0" dirty="0" smtClean="0"/>
                        <a:t> concernés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 intéressés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Indicateurs quantitatif/qualitatif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Réfléchir à de nouveaux angles d’approche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Spécialistes de la communication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Nouveaux vecteurs pour nouvelles cibles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Sensibiliser et communiquer auprès des agriculteurs (CA), urbanistes,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bilan temps/moyen de la JMZH pour mesurer son 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Réorganisation de la JMZH et prestation d’une agence de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Rationaliser événements + renforcer la lisibilité des messages dans la Fête de la Nature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Coordination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COPILs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JMZH-FDLN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3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9802" y="0"/>
            <a:ext cx="9780315" cy="1280890"/>
          </a:xfrm>
        </p:spPr>
        <p:txBody>
          <a:bodyPr>
            <a:normAutofit/>
          </a:bodyPr>
          <a:lstStyle/>
          <a:p>
            <a:r>
              <a:rPr lang="fr-FR" dirty="0" smtClean="0"/>
              <a:t>Réflexion </a:t>
            </a:r>
            <a:r>
              <a:rPr lang="fr-FR" dirty="0"/>
              <a:t>sur les actions à mener </a:t>
            </a:r>
            <a:r>
              <a:rPr lang="fr-FR" dirty="0" smtClean="0"/>
              <a:t>: </a:t>
            </a:r>
            <a:r>
              <a:rPr lang="fr-FR" dirty="0">
                <a:solidFill>
                  <a:srgbClr val="00B0F0"/>
                </a:solidFill>
              </a:rPr>
              <a:t>support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387428"/>
              </p:ext>
            </p:extLst>
          </p:nvPr>
        </p:nvGraphicFramePr>
        <p:xfrm>
          <a:off x="339373" y="1339626"/>
          <a:ext cx="11601615" cy="514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144"/>
                <a:gridCol w="493060"/>
                <a:gridCol w="726141"/>
                <a:gridCol w="1550894"/>
                <a:gridCol w="753035"/>
                <a:gridCol w="921416"/>
                <a:gridCol w="979977"/>
                <a:gridCol w="1585877"/>
                <a:gridCol w="1093695"/>
                <a:gridCol w="1622611"/>
                <a:gridCol w="107576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Proposition CGEDD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Axe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Titre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Résumé</a:t>
                      </a:r>
                      <a:r>
                        <a:rPr lang="fr-FR" sz="1200" baseline="0" dirty="0" smtClean="0"/>
                        <a:t>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Pilote pressenti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Financeur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pressenti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Partenaires pressentis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</a:t>
                      </a:r>
                      <a:r>
                        <a:rPr lang="fr-FR" sz="1200" baseline="0" dirty="0" smtClean="0"/>
                        <a:t> concernés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 intéressés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Indicateurs quantitatif/qualitatif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Parrainer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flamant rose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TDV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Bienvenue à la ferme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APCA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Fréquence Grenouille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FCEN/RNF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Fête des mares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SNPN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Fête de la nature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Fête de la nature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Journées européennes du patrimoine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DRAC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dragon dans mon jardin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UNCPIE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Chantier d’automne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FCEN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espace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naturel près de chez moi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RNF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Observatoire local de la biodiversité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UNCPIE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3, 4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verte/Pavillon Bleu/ Eco-école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JRE/SJWP</a:t>
                      </a:r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Teragir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2, 4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5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7050" y="266700"/>
            <a:ext cx="9780315" cy="1014190"/>
          </a:xfrm>
        </p:spPr>
        <p:txBody>
          <a:bodyPr>
            <a:normAutofit/>
          </a:bodyPr>
          <a:lstStyle/>
          <a:p>
            <a:r>
              <a:rPr lang="fr-FR" dirty="0" smtClean="0"/>
              <a:t>Réflexion </a:t>
            </a:r>
            <a:r>
              <a:rPr lang="fr-FR" dirty="0"/>
              <a:t>sur les actions à mener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B0F0"/>
                </a:solidFill>
              </a:rPr>
              <a:t>support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15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05913"/>
              </p:ext>
            </p:extLst>
          </p:nvPr>
        </p:nvGraphicFramePr>
        <p:xfrm>
          <a:off x="364534" y="1304480"/>
          <a:ext cx="11601615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516"/>
                <a:gridCol w="570887"/>
                <a:gridCol w="554356"/>
                <a:gridCol w="1265480"/>
                <a:gridCol w="770964"/>
                <a:gridCol w="986118"/>
                <a:gridCol w="897346"/>
                <a:gridCol w="1585877"/>
                <a:gridCol w="1093695"/>
                <a:gridCol w="1622611"/>
                <a:gridCol w="107576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Proposition CGEDD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Axe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Titre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Résumé</a:t>
                      </a:r>
                      <a:r>
                        <a:rPr lang="fr-FR" sz="1200" baseline="0" dirty="0" smtClean="0"/>
                        <a:t>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Pilote pressenti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Financeur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pressenti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Partenaires pressentis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</a:t>
                      </a:r>
                      <a:r>
                        <a:rPr lang="fr-FR" sz="1200" baseline="0" dirty="0" smtClean="0"/>
                        <a:t> concernés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 intéressés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Indicateurs quantitatif/qualitatif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Mobilisation</a:t>
                      </a:r>
                      <a:r>
                        <a:rPr lang="fr-FR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citoyenne et EEDD</a:t>
                      </a:r>
                      <a:endParaRPr lang="fr-FR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AFB ?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Coordination</a:t>
                      </a:r>
                      <a:r>
                        <a:rPr lang="fr-FR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hébergement</a:t>
                      </a:r>
                      <a:r>
                        <a:rPr lang="fr-FR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JMZH + centre d’accueil</a:t>
                      </a:r>
                      <a:endParaRPr lang="fr-FR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Ramsar</a:t>
                      </a: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-France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AFB/MEEM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Promouvoir la mission de centre de ressource documentaire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+ Mutualiser les supports de communication entre les pôles relais et les initiatives nationales.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Evolution</a:t>
                      </a:r>
                      <a:r>
                        <a:rPr lang="fr-FR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dispositif PRZH</a:t>
                      </a:r>
                      <a:endParaRPr lang="fr-FR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AFB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MEEM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PRZH + autres organismes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Renforcer la relation PRZH-recherche + développer des actions de 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Renforcement des travaux R&amp;D / gestionnaires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7050" y="0"/>
            <a:ext cx="9780315" cy="1280890"/>
          </a:xfrm>
        </p:spPr>
        <p:txBody>
          <a:bodyPr>
            <a:normAutofit/>
          </a:bodyPr>
          <a:lstStyle/>
          <a:p>
            <a:r>
              <a:rPr lang="fr-FR" dirty="0" smtClean="0"/>
              <a:t>Réflexion </a:t>
            </a:r>
            <a:r>
              <a:rPr lang="fr-FR" dirty="0"/>
              <a:t>sur les actions à mener </a:t>
            </a:r>
            <a:r>
              <a:rPr lang="fr-FR" dirty="0" smtClean="0"/>
              <a:t>: </a:t>
            </a:r>
            <a:r>
              <a:rPr lang="fr-FR" dirty="0">
                <a:solidFill>
                  <a:srgbClr val="00B0F0"/>
                </a:solidFill>
              </a:rPr>
              <a:t>support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16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27510"/>
              </p:ext>
            </p:extLst>
          </p:nvPr>
        </p:nvGraphicFramePr>
        <p:xfrm>
          <a:off x="321444" y="1393415"/>
          <a:ext cx="11601615" cy="413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944"/>
                <a:gridCol w="645459"/>
                <a:gridCol w="554356"/>
                <a:gridCol w="1265480"/>
                <a:gridCol w="770964"/>
                <a:gridCol w="986118"/>
                <a:gridCol w="897346"/>
                <a:gridCol w="1585877"/>
                <a:gridCol w="1093695"/>
                <a:gridCol w="1622611"/>
                <a:gridCol w="107576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Proposition CGEDD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Axe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Titre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Résumé</a:t>
                      </a:r>
                      <a:r>
                        <a:rPr lang="fr-FR" sz="1200" baseline="0" dirty="0" smtClean="0"/>
                        <a:t>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Pilote pressenti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Financeur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pressenti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Partenaires pressentis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</a:t>
                      </a:r>
                      <a:r>
                        <a:rPr lang="fr-FR" sz="1200" baseline="0" dirty="0" smtClean="0"/>
                        <a:t> concernés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 intéressés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Indicateurs quantitatif/qualitatif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fr-FR" sz="1100" b="1" i="0" u="none" strike="noStrike" kern="12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Gouvernance et place du Portail ZH sur le net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AFB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AFB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PRZH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fr-FR" sz="1100" b="1" i="0" u="none" strike="noStrike" kern="12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Refonte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portail national ZH et a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nimation et mise à jour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ce dernier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AFB</a:t>
                      </a:r>
                      <a:r>
                        <a:rPr lang="fr-FR" sz="11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?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AFB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Capitalisation Vidéos (mise à disposition)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PRZH</a:t>
                      </a:r>
                    </a:p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Capitalisation REX (production, mise à disposition)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PRZH</a:t>
                      </a:r>
                    </a:p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Réseaux d'acteurs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PRZH</a:t>
                      </a:r>
                    </a:p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Veille informative (Démarche qualité)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PRZH</a:t>
                      </a:r>
                    </a:p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fr-FR" sz="1100" b="1" i="0" u="none" strike="noStrike" kern="12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Capitalisation documentaire  (Démarche qualité)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PRZH</a:t>
                      </a:r>
                    </a:p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4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7050" y="0"/>
            <a:ext cx="9780315" cy="1280890"/>
          </a:xfrm>
        </p:spPr>
        <p:txBody>
          <a:bodyPr>
            <a:normAutofit/>
          </a:bodyPr>
          <a:lstStyle/>
          <a:p>
            <a:r>
              <a:rPr lang="fr-FR" dirty="0" smtClean="0"/>
              <a:t>Réflexion </a:t>
            </a:r>
            <a:r>
              <a:rPr lang="fr-FR" dirty="0"/>
              <a:t>sur les actions à mener </a:t>
            </a:r>
            <a:r>
              <a:rPr lang="fr-FR" dirty="0" smtClean="0"/>
              <a:t>: </a:t>
            </a:r>
            <a:r>
              <a:rPr lang="fr-FR" dirty="0">
                <a:solidFill>
                  <a:srgbClr val="00B0F0"/>
                </a:solidFill>
              </a:rPr>
              <a:t>support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17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110555"/>
              </p:ext>
            </p:extLst>
          </p:nvPr>
        </p:nvGraphicFramePr>
        <p:xfrm>
          <a:off x="321444" y="1393415"/>
          <a:ext cx="11601615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356"/>
                <a:gridCol w="242047"/>
                <a:gridCol w="554356"/>
                <a:gridCol w="1265480"/>
                <a:gridCol w="770964"/>
                <a:gridCol w="986118"/>
                <a:gridCol w="897346"/>
                <a:gridCol w="1585877"/>
                <a:gridCol w="1093695"/>
                <a:gridCol w="1622611"/>
                <a:gridCol w="107576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Proposition CGEDD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Axe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Titre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Résumé</a:t>
                      </a:r>
                      <a:r>
                        <a:rPr lang="fr-FR" sz="1200" baseline="0" dirty="0" smtClean="0"/>
                        <a:t>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Pilote pressenti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Financeur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pressenti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Partenaires pressentis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</a:t>
                      </a:r>
                      <a:r>
                        <a:rPr lang="fr-FR" sz="1200" baseline="0" dirty="0" smtClean="0"/>
                        <a:t> concernés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 intéressés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Indicateurs quantitatif/qualitatif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Capitaliser le REX des </a:t>
                      </a:r>
                      <a:r>
                        <a:rPr lang="fr-FR" sz="1100" dirty="0" err="1" smtClean="0"/>
                        <a:t>MRAe</a:t>
                      </a:r>
                      <a:r>
                        <a:rPr lang="fr-FR" sz="1100" dirty="0" smtClean="0"/>
                        <a:t> avec les DREAL pour évaluer les modalités de prise en compte des ZH dans les documents d’urbanisme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fr-FR" sz="1100" b="1" i="0" u="none" strike="noStrike" kern="12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Mieux représenter les agences de l’eau dans les</a:t>
                      </a:r>
                      <a:r>
                        <a:rPr lang="fr-FR" sz="1100" baseline="0" dirty="0" smtClean="0"/>
                        <a:t> gp nationaux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fr-FR" sz="1100" b="1" i="0" u="none" strike="noStrike" kern="12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Privilégier les REX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fr-FR" sz="1100" b="1" i="0" u="none" strike="noStrike" kern="12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i="0" u="none" strike="noStrike" kern="12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9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2227" y="0"/>
            <a:ext cx="9780315" cy="1280890"/>
          </a:xfrm>
        </p:spPr>
        <p:txBody>
          <a:bodyPr>
            <a:normAutofit/>
          </a:bodyPr>
          <a:lstStyle/>
          <a:p>
            <a:r>
              <a:rPr lang="fr-FR" dirty="0" smtClean="0"/>
              <a:t>Réflexion </a:t>
            </a:r>
            <a:r>
              <a:rPr lang="fr-FR" dirty="0"/>
              <a:t>sur les actions à mener </a:t>
            </a:r>
            <a:r>
              <a:rPr lang="fr-FR" dirty="0" smtClean="0"/>
              <a:t>: </a:t>
            </a:r>
            <a:r>
              <a:rPr lang="fr-FR" dirty="0">
                <a:solidFill>
                  <a:srgbClr val="00B0F0"/>
                </a:solidFill>
              </a:rPr>
              <a:t>support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93223"/>
              </p:ext>
            </p:extLst>
          </p:nvPr>
        </p:nvGraphicFramePr>
        <p:xfrm>
          <a:off x="355061" y="1152907"/>
          <a:ext cx="11601615" cy="5425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914"/>
                <a:gridCol w="628650"/>
                <a:gridCol w="706195"/>
                <a:gridCol w="1677856"/>
                <a:gridCol w="1468120"/>
                <a:gridCol w="997175"/>
                <a:gridCol w="779929"/>
                <a:gridCol w="790575"/>
                <a:gridCol w="885825"/>
                <a:gridCol w="1622611"/>
                <a:gridCol w="1075765"/>
              </a:tblGrid>
              <a:tr h="87263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Proposition CGEDD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Axe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Action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Titre de l’action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Résumé</a:t>
                      </a:r>
                      <a:r>
                        <a:rPr lang="fr-FR" sz="1100" baseline="0" dirty="0" smtClean="0"/>
                        <a:t> de l’action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Pilote pressenti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Financeur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dirty="0" smtClean="0"/>
                        <a:t>pressenti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Partenaires pressentis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Acteurs</a:t>
                      </a:r>
                      <a:r>
                        <a:rPr lang="fr-FR" sz="1100" baseline="0" dirty="0" smtClean="0"/>
                        <a:t> concernés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Acteurs intéressés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Indicateurs quantitatif/qualitatif</a:t>
                      </a:r>
                      <a:endParaRPr lang="fr-FR" sz="1100" dirty="0"/>
                    </a:p>
                  </a:txBody>
                  <a:tcPr anchor="ctr"/>
                </a:tc>
              </a:tr>
              <a:tr h="7152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Articulation</a:t>
                      </a:r>
                      <a:r>
                        <a:rPr lang="fr-FR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plateformes de formation (</a:t>
                      </a:r>
                      <a:r>
                        <a:rPr lang="fr-FR" sz="11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Formapr’eau</a:t>
                      </a:r>
                      <a:r>
                        <a:rPr lang="fr-FR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AFB …)</a:t>
                      </a:r>
                      <a:endParaRPr lang="fr-FR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AFB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AFB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5020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Envisager des projets innovants et ambitieux types LIFE intégré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fr-FR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4, 5 ?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 </a:t>
                      </a:r>
                      <a:r>
                        <a:rPr lang="fr-FR" sz="11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fr-FR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gouvernance</a:t>
                      </a:r>
                      <a:endParaRPr lang="fr-FR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Medwet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?,</a:t>
                      </a:r>
                      <a:r>
                        <a:rPr lang="fr-F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Medwet</a:t>
                      </a:r>
                      <a:endParaRPr lang="fr-FR" sz="1100" dirty="0" smtClean="0"/>
                    </a:p>
                    <a:p>
                      <a:r>
                        <a:rPr lang="fr-FR" sz="1100" dirty="0" smtClean="0"/>
                        <a:t>PRZH?</a:t>
                      </a:r>
                    </a:p>
                    <a:p>
                      <a:r>
                        <a:rPr lang="fr-FR" sz="1100" dirty="0" smtClean="0"/>
                        <a:t>SNPN?</a:t>
                      </a:r>
                    </a:p>
                    <a:p>
                      <a:r>
                        <a:rPr lang="fr-FR" sz="1100" dirty="0" smtClean="0"/>
                        <a:t>LPO?</a:t>
                      </a:r>
                    </a:p>
                    <a:p>
                      <a:r>
                        <a:rPr lang="fr-FR" sz="1100" dirty="0" smtClean="0"/>
                        <a:t>AFB?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288877"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1, 2, 3, 4, 5</a:t>
                      </a:r>
                    </a:p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1" kern="120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fr-FR" sz="1100" b="1" kern="12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Prospective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technologiques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Nouvelles technologies de communication, d'information de capitalisation,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valorisation, sensibilisation et d'éducation, technologies de transfert (MOOC,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elearning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éseaux sociaux…)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1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19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73776"/>
              </p:ext>
            </p:extLst>
          </p:nvPr>
        </p:nvGraphicFramePr>
        <p:xfrm>
          <a:off x="339373" y="1330661"/>
          <a:ext cx="11601615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144"/>
                <a:gridCol w="493060"/>
                <a:gridCol w="1011555"/>
                <a:gridCol w="1265480"/>
                <a:gridCol w="833717"/>
                <a:gridCol w="840734"/>
                <a:gridCol w="979977"/>
                <a:gridCol w="1585877"/>
                <a:gridCol w="1362636"/>
                <a:gridCol w="1353670"/>
                <a:gridCol w="107576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Proposition CGEDD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Axe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Titre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Résumé</a:t>
                      </a:r>
                      <a:r>
                        <a:rPr lang="fr-FR" sz="1200" baseline="0" dirty="0" smtClean="0"/>
                        <a:t>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Pilote pressenti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Financeur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pressenti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Partenaires pressentis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</a:t>
                      </a:r>
                      <a:r>
                        <a:rPr lang="fr-FR" sz="1200" baseline="0" dirty="0" smtClean="0"/>
                        <a:t> concernés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 intéressés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Indicateurs quantitatif/qualitatif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/>
                        <a:t>Prévoir dès l’amont des indicateurs pour faciliter l’évaluation du dispositif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1,2,3,4,5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Etat des lieux et analyse</a:t>
                      </a:r>
                      <a:r>
                        <a:rPr lang="fr-FR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critique des formation ZH</a:t>
                      </a:r>
                      <a:endParaRPr lang="fr-FR" sz="11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OIEau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AFB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Organisme</a:t>
                      </a:r>
                      <a:r>
                        <a:rPr lang="fr-F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de formation et formateurs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/>
                        <a:t>Prévoir dès l’amont des indicateurs pour faciliter l’évaluation du dispositif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1,2,3,4,5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Etude sur les perception et représentation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Historique et résultats</a:t>
                      </a:r>
                      <a:r>
                        <a:rPr lang="fr-F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existants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/>
                        <a:t>Prévoir dès l’amont des indicateurs pour faciliter l’évaluation du dispositif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1,2,3,4,5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Etude sur les perception et représentation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acteur agricole + acteur urbanisme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/>
                        <a:t>Prévoir dès l’amont des indicateurs pour faciliter l’évaluation du dispositif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1,2,3,4,5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Scientometrie</a:t>
                      </a:r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724297" y="0"/>
            <a:ext cx="9780315" cy="1280890"/>
          </a:xfrm>
        </p:spPr>
        <p:txBody>
          <a:bodyPr>
            <a:normAutofit/>
          </a:bodyPr>
          <a:lstStyle/>
          <a:p>
            <a:r>
              <a:rPr lang="fr-FR" dirty="0" smtClean="0"/>
              <a:t>Réflexion </a:t>
            </a:r>
            <a:r>
              <a:rPr lang="fr-FR" dirty="0"/>
              <a:t>sur les actions à mener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CESP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0783" y="1997166"/>
            <a:ext cx="10515600" cy="4623934"/>
          </a:xfrm>
        </p:spPr>
        <p:txBody>
          <a:bodyPr>
            <a:normAutofit/>
          </a:bodyPr>
          <a:lstStyle/>
          <a:p>
            <a:r>
              <a:rPr lang="fr-FR" sz="2400" u="sng" dirty="0"/>
              <a:t>Le matin</a:t>
            </a:r>
            <a:endParaRPr lang="fr-FR" sz="2400" dirty="0"/>
          </a:p>
          <a:p>
            <a:pPr lvl="1"/>
            <a:r>
              <a:rPr lang="fr-FR" sz="1800" dirty="0" smtClean="0"/>
              <a:t>Actualités </a:t>
            </a:r>
            <a:r>
              <a:rPr lang="fr-FR" sz="1800" dirty="0"/>
              <a:t>(Journée mondiale des zones humides, Fréquence Grenouille, Fête de la nature</a:t>
            </a:r>
            <a:r>
              <a:rPr lang="fr-FR" sz="1800" dirty="0" smtClean="0"/>
              <a:t>…)</a:t>
            </a:r>
          </a:p>
          <a:p>
            <a:pPr lvl="1"/>
            <a:r>
              <a:rPr lang="fr-FR" sz="1800" dirty="0" smtClean="0"/>
              <a:t>Présentation </a:t>
            </a:r>
            <a:r>
              <a:rPr lang="fr-FR" sz="1800" dirty="0"/>
              <a:t>des orientations de l’évaluation du </a:t>
            </a:r>
            <a:r>
              <a:rPr lang="fr-FR" sz="1800" dirty="0" smtClean="0"/>
              <a:t>CGEDD</a:t>
            </a:r>
          </a:p>
          <a:p>
            <a:pPr lvl="1"/>
            <a:r>
              <a:rPr lang="fr-FR" sz="1800" dirty="0" smtClean="0"/>
              <a:t>Réflexion </a:t>
            </a:r>
            <a:r>
              <a:rPr lang="fr-FR" sz="1800" dirty="0"/>
              <a:t>sur les actions à mener dans la nouvelle CESP (à partir de l’évaluation du CGEDD, en fonction de nos capacités, délais, etc</a:t>
            </a:r>
            <a:r>
              <a:rPr lang="fr-FR" sz="1800" dirty="0" smtClean="0"/>
              <a:t>.)</a:t>
            </a:r>
          </a:p>
          <a:p>
            <a:r>
              <a:rPr lang="fr-FR" sz="2400" u="sng" dirty="0" smtClean="0"/>
              <a:t>L’après-midi</a:t>
            </a:r>
            <a:endParaRPr lang="fr-FR" sz="2400" dirty="0"/>
          </a:p>
          <a:p>
            <a:pPr lvl="1"/>
            <a:r>
              <a:rPr lang="fr-FR" sz="1800" dirty="0" smtClean="0"/>
              <a:t>Présentation </a:t>
            </a:r>
            <a:r>
              <a:rPr lang="fr-FR" sz="1800" dirty="0"/>
              <a:t>et échanges autour du Projet LIFE Information et Gouvernance (</a:t>
            </a:r>
            <a:r>
              <a:rPr lang="fr-FR" sz="1800" dirty="0" err="1" smtClean="0"/>
              <a:t>MedWet</a:t>
            </a:r>
            <a:r>
              <a:rPr lang="fr-FR" sz="1800" dirty="0" smtClean="0"/>
              <a:t>)</a:t>
            </a:r>
          </a:p>
          <a:p>
            <a:pPr lvl="1"/>
            <a:r>
              <a:rPr lang="fr-FR" sz="1800" dirty="0" smtClean="0"/>
              <a:t>Retour </a:t>
            </a:r>
            <a:r>
              <a:rPr lang="fr-FR" sz="1800" dirty="0"/>
              <a:t>et discussion sur le volet CESP de certaines actions du PNAMH (formation/éducation agricole, évolution de la JMZH</a:t>
            </a:r>
            <a:r>
              <a:rPr lang="fr-FR" sz="1800" dirty="0" smtClean="0"/>
              <a:t>…)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2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20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536519"/>
              </p:ext>
            </p:extLst>
          </p:nvPr>
        </p:nvGraphicFramePr>
        <p:xfrm>
          <a:off x="423418" y="1090772"/>
          <a:ext cx="11601615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957"/>
                <a:gridCol w="381000"/>
                <a:gridCol w="488802"/>
                <a:gridCol w="1426844"/>
                <a:gridCol w="645458"/>
                <a:gridCol w="867629"/>
                <a:gridCol w="979977"/>
                <a:gridCol w="1585877"/>
                <a:gridCol w="1093695"/>
                <a:gridCol w="1622611"/>
                <a:gridCol w="107576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Proposition CGEDD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Axe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Titre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Résumé</a:t>
                      </a:r>
                      <a:r>
                        <a:rPr lang="fr-FR" sz="1200" baseline="0" dirty="0" smtClean="0"/>
                        <a:t>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Pilote pressenti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Financeur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pressenti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Partenaires pressentis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</a:t>
                      </a:r>
                      <a:r>
                        <a:rPr lang="fr-FR" sz="1200" baseline="0" dirty="0" smtClean="0"/>
                        <a:t> concernés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 intéressés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Indicateurs quantitatif/qualitatif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1personnalité pour incarner la politique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endParaRPr lang="fr-FR" sz="11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Ramsar France ? AMF ?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Participer aux manifestations destinées aux élus (salon des maires) &amp; promouvoir l’utilité des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zh</a:t>
                      </a:r>
                      <a:endParaRPr lang="fr-F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endParaRPr lang="fr-FR" sz="11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AMF ?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Sensibiliser et communiquer auprès des agriculteurs (CA), urbanistes,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endParaRPr lang="fr-FR" sz="11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Encourager</a:t>
                      </a:r>
                      <a:r>
                        <a:rPr lang="fr-FR" sz="1200" baseline="0" dirty="0" smtClean="0"/>
                        <a:t> n</a:t>
                      </a:r>
                      <a:r>
                        <a:rPr lang="fr-FR" sz="1200" dirty="0" smtClean="0"/>
                        <a:t>ouveaux sites Ramsar + label ville Ramsar avec critères d’évaluation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2, 3, 4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endParaRPr lang="fr-FR" sz="12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Promotion Site </a:t>
                      </a:r>
                      <a:r>
                        <a:rPr lang="fr-FR" sz="12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Ramsar</a:t>
                      </a:r>
                      <a:endParaRPr lang="fr-FR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JMZH</a:t>
                      </a:r>
                      <a:endParaRPr lang="fr-FR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Centre d’accueil</a:t>
                      </a:r>
                      <a:endParaRPr lang="fr-FR" sz="12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760156" y="0"/>
            <a:ext cx="9780315" cy="1280890"/>
          </a:xfrm>
        </p:spPr>
        <p:txBody>
          <a:bodyPr>
            <a:normAutofit/>
          </a:bodyPr>
          <a:lstStyle/>
          <a:p>
            <a:r>
              <a:rPr lang="fr-FR" dirty="0" smtClean="0"/>
              <a:t>Réflexion </a:t>
            </a:r>
            <a:r>
              <a:rPr lang="fr-FR" dirty="0"/>
              <a:t>sur les actions à mener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CESP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21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56419"/>
              </p:ext>
            </p:extLst>
          </p:nvPr>
        </p:nvGraphicFramePr>
        <p:xfrm>
          <a:off x="290068" y="1152907"/>
          <a:ext cx="11601615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02"/>
                <a:gridCol w="208280"/>
                <a:gridCol w="631677"/>
                <a:gridCol w="1238585"/>
                <a:gridCol w="833717"/>
                <a:gridCol w="867629"/>
                <a:gridCol w="979977"/>
                <a:gridCol w="1585877"/>
                <a:gridCol w="1093695"/>
                <a:gridCol w="1622611"/>
                <a:gridCol w="107576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Proposition CGEDD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Axe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Titre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Résumé</a:t>
                      </a:r>
                      <a:r>
                        <a:rPr lang="fr-FR" sz="1200" baseline="0" dirty="0" smtClean="0"/>
                        <a:t>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Pilote pressenti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Financeur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pressenti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Partenaires pressentis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</a:t>
                      </a:r>
                      <a:r>
                        <a:rPr lang="fr-FR" sz="1200" baseline="0" dirty="0" smtClean="0"/>
                        <a:t> concernés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 intéressés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Indicateurs quantitatif/qualitatif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Des</a:t>
                      </a:r>
                      <a:r>
                        <a:rPr lang="fr-FR" sz="1200" baseline="0" dirty="0" smtClean="0"/>
                        <a:t> difficultés à mobiliser l’éducation nationale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Creche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F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maternelle</a:t>
                      </a:r>
                      <a:endParaRPr lang="fr-F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Primaire, collège, lycée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Intégrer les ZH dans la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méthodo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d’élaboration des SRB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fr-FR" sz="12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endParaRPr lang="fr-FR" sz="12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REX sur l’origine des dégradations ou disparitions des ZH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fr-FR" sz="12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endParaRPr lang="fr-FR" sz="12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Assurer une meilleure valorisation des expériences innovantes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fr-FR" sz="12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endParaRPr lang="fr-FR" sz="12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760156" y="0"/>
            <a:ext cx="9780315" cy="1280890"/>
          </a:xfrm>
        </p:spPr>
        <p:txBody>
          <a:bodyPr>
            <a:normAutofit/>
          </a:bodyPr>
          <a:lstStyle/>
          <a:p>
            <a:r>
              <a:rPr lang="fr-FR" dirty="0" smtClean="0"/>
              <a:t>Réflexion </a:t>
            </a:r>
            <a:r>
              <a:rPr lang="fr-FR" dirty="0"/>
              <a:t>sur les actions à mener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CESP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22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211267"/>
              </p:ext>
            </p:extLst>
          </p:nvPr>
        </p:nvGraphicFramePr>
        <p:xfrm>
          <a:off x="385318" y="1419607"/>
          <a:ext cx="11601615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02"/>
                <a:gridCol w="208280"/>
                <a:gridCol w="631677"/>
                <a:gridCol w="1238585"/>
                <a:gridCol w="833717"/>
                <a:gridCol w="867629"/>
                <a:gridCol w="979977"/>
                <a:gridCol w="1585877"/>
                <a:gridCol w="1093695"/>
                <a:gridCol w="1622611"/>
                <a:gridCol w="107576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Proposition CGEDD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Axe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Titre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Résumé</a:t>
                      </a:r>
                      <a:r>
                        <a:rPr lang="fr-FR" sz="1200" baseline="0" dirty="0" smtClean="0"/>
                        <a:t> de l’action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Pilote pressenti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Financeur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pressenti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Partenaires pressentis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</a:t>
                      </a:r>
                      <a:r>
                        <a:rPr lang="fr-FR" sz="1200" baseline="0" dirty="0" smtClean="0"/>
                        <a:t> concernés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Acteurs intéressés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Indicateurs quantitatif/qualitatif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REX sur l’origine des dégradations ou disparitions des ZH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Coopérer avec des organismes de formation des élus, urbanistes, agriculteurs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Coordination et création de parcours de formation continue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Accompagnement des enseignants dans les formations initiales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760156" y="0"/>
            <a:ext cx="9780315" cy="1280890"/>
          </a:xfrm>
        </p:spPr>
        <p:txBody>
          <a:bodyPr>
            <a:normAutofit/>
          </a:bodyPr>
          <a:lstStyle/>
          <a:p>
            <a:r>
              <a:rPr lang="fr-FR" dirty="0" smtClean="0"/>
              <a:t>Réflexion </a:t>
            </a:r>
            <a:r>
              <a:rPr lang="fr-FR" dirty="0"/>
              <a:t>sur les actions à mener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CESP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Projet LIFE Information et Gouvernance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23</a:t>
            </a:fld>
            <a:endParaRPr lang="fr-FR"/>
          </a:p>
        </p:txBody>
      </p:sp>
      <p:pic>
        <p:nvPicPr>
          <p:cNvPr id="1026" name="Picture 2" descr="Résultat de recherche d'images pour &quot;Medwet log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22" y="4045646"/>
            <a:ext cx="3023534" cy="302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projet LIF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87" y="4781706"/>
            <a:ext cx="1848877" cy="133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image satellite méditerrané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76" y="1769918"/>
            <a:ext cx="6330109" cy="265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3828" y="122086"/>
            <a:ext cx="9928361" cy="1280890"/>
          </a:xfrm>
        </p:spPr>
        <p:txBody>
          <a:bodyPr>
            <a:normAutofit/>
          </a:bodyPr>
          <a:lstStyle/>
          <a:p>
            <a:r>
              <a:rPr lang="fr-FR" dirty="0"/>
              <a:t>V</a:t>
            </a:r>
            <a:r>
              <a:rPr lang="fr-FR" dirty="0" smtClean="0"/>
              <a:t>olet CESP de certaines actions du PNAMH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24</a:t>
            </a:fld>
            <a:endParaRPr lang="fr-FR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824262"/>
              </p:ext>
            </p:extLst>
          </p:nvPr>
        </p:nvGraphicFramePr>
        <p:xfrm>
          <a:off x="1856476" y="984745"/>
          <a:ext cx="4212729" cy="2482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113426"/>
              </p:ext>
            </p:extLst>
          </p:nvPr>
        </p:nvGraphicFramePr>
        <p:xfrm>
          <a:off x="6158607" y="4319971"/>
          <a:ext cx="4270363" cy="268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à coins arrondis 6"/>
          <p:cNvSpPr/>
          <p:nvPr/>
        </p:nvSpPr>
        <p:spPr bwMode="auto">
          <a:xfrm>
            <a:off x="1763030" y="3244080"/>
            <a:ext cx="4103688" cy="11934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dirty="0"/>
              <a:t>Nombre d'actions ayant une réflexion sur les « acteurs concernés » et les « acteurs intéressés » </a:t>
            </a:r>
            <a:endParaRPr lang="fr-FR" dirty="0">
              <a:solidFill>
                <a:schemeClr val="bg1"/>
              </a:solidFill>
              <a:cs typeface="Arial Unicode MS" pitchFamily="32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6371543" y="3214576"/>
            <a:ext cx="3743325" cy="1223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dirty="0"/>
              <a:t>Nombre d'actions ayant une réflexion sur la communication l’éducation, la sensibilisation et la participation (CESP)</a:t>
            </a:r>
            <a:endParaRPr lang="fr-FR" dirty="0">
              <a:solidFill>
                <a:schemeClr val="bg1"/>
              </a:solidFill>
              <a:cs typeface="Arial Unicode MS" pitchFamily="3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55" y="4641738"/>
            <a:ext cx="280828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93" y="1285763"/>
            <a:ext cx="263842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428" y="1491344"/>
            <a:ext cx="16398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0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7262" y="54555"/>
            <a:ext cx="9928361" cy="1280890"/>
          </a:xfrm>
        </p:spPr>
        <p:txBody>
          <a:bodyPr>
            <a:normAutofit/>
          </a:bodyPr>
          <a:lstStyle/>
          <a:p>
            <a:r>
              <a:rPr lang="fr-FR" dirty="0"/>
              <a:t>V</a:t>
            </a:r>
            <a:r>
              <a:rPr lang="fr-FR" dirty="0" smtClean="0"/>
              <a:t>olet CESP de certaines actions du PNAMH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25</a:t>
            </a:fld>
            <a:endParaRPr lang="fr-FR"/>
          </a:p>
        </p:txBody>
      </p:sp>
      <p:pic>
        <p:nvPicPr>
          <p:cNvPr id="12" name="Picture 17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30" y="1991083"/>
            <a:ext cx="154463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93" y="4862870"/>
            <a:ext cx="15382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plaquette de sensibilisation sur les tourbières - photo F Mul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71"/>
          <a:stretch>
            <a:fillRect/>
          </a:stretch>
        </p:blipFill>
        <p:spPr bwMode="auto">
          <a:xfrm>
            <a:off x="6420255" y="4862870"/>
            <a:ext cx="153828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55" y="2051408"/>
            <a:ext cx="153828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à coins arrondis 15"/>
          <p:cNvSpPr/>
          <p:nvPr/>
        </p:nvSpPr>
        <p:spPr bwMode="auto">
          <a:xfrm>
            <a:off x="1497106" y="1335445"/>
            <a:ext cx="4672324" cy="6445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dirty="0"/>
              <a:t>Nombre d'actions ayant défini une démarche de COMMUNICATION </a:t>
            </a:r>
            <a:endParaRPr lang="fr-FR" dirty="0">
              <a:solidFill>
                <a:schemeClr val="bg1"/>
              </a:solidFill>
              <a:cs typeface="Arial Unicode MS" pitchFamily="32" charset="0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6439305" y="1329095"/>
            <a:ext cx="4345236" cy="6429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dirty="0"/>
              <a:t>Nombre d'actions ayant défini une démarche d’INFORMATION</a:t>
            </a:r>
            <a:endParaRPr lang="fr-FR" dirty="0">
              <a:solidFill>
                <a:schemeClr val="bg1"/>
              </a:solidFill>
              <a:cs typeface="Arial Unicode MS" pitchFamily="32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1497106" y="4140558"/>
            <a:ext cx="4672324" cy="6429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dirty="0"/>
              <a:t>Nombre d'actions ayant défini une démarche de CAPITALISATION </a:t>
            </a:r>
            <a:endParaRPr lang="fr-FR" dirty="0">
              <a:solidFill>
                <a:schemeClr val="bg1"/>
              </a:solidFill>
              <a:cs typeface="Arial Unicode MS" pitchFamily="32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67880" y="4140558"/>
            <a:ext cx="4433202" cy="6429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dirty="0"/>
              <a:t>Nombre d'actions ayant défini une démarche de VALORISATION </a:t>
            </a:r>
            <a:endParaRPr lang="fr-FR" dirty="0">
              <a:solidFill>
                <a:schemeClr val="bg1"/>
              </a:solidFill>
              <a:cs typeface="Arial Unicode MS" pitchFamily="32" charset="0"/>
            </a:endParaRPr>
          </a:p>
        </p:txBody>
      </p:sp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236067"/>
              </p:ext>
            </p:extLst>
          </p:nvPr>
        </p:nvGraphicFramePr>
        <p:xfrm>
          <a:off x="2684083" y="1955497"/>
          <a:ext cx="2831831" cy="232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Graphiqu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593732"/>
              </p:ext>
            </p:extLst>
          </p:nvPr>
        </p:nvGraphicFramePr>
        <p:xfrm>
          <a:off x="6630988" y="2013499"/>
          <a:ext cx="3606022" cy="227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586742"/>
              </p:ext>
            </p:extLst>
          </p:nvPr>
        </p:nvGraphicFramePr>
        <p:xfrm>
          <a:off x="2659839" y="4855149"/>
          <a:ext cx="2880320" cy="229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Graphique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614815"/>
              </p:ext>
            </p:extLst>
          </p:nvPr>
        </p:nvGraphicFramePr>
        <p:xfrm>
          <a:off x="7015939" y="4783891"/>
          <a:ext cx="2730612" cy="231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9578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4585" y="0"/>
            <a:ext cx="9928361" cy="1280890"/>
          </a:xfrm>
        </p:spPr>
        <p:txBody>
          <a:bodyPr>
            <a:normAutofit/>
          </a:bodyPr>
          <a:lstStyle/>
          <a:p>
            <a:r>
              <a:rPr lang="fr-FR" dirty="0"/>
              <a:t>V</a:t>
            </a:r>
            <a:r>
              <a:rPr lang="fr-FR" dirty="0" smtClean="0"/>
              <a:t>olet CESP de certaines actions du PNAMH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26</a:t>
            </a:fld>
            <a:endParaRPr lang="fr-FR"/>
          </a:p>
        </p:txBody>
      </p:sp>
      <p:pic>
        <p:nvPicPr>
          <p:cNvPr id="24" name="Picture 12" descr="http://www.zones-humides.eaufrance.fr/sites/default/files/images/inter-poles/voyage%20d%27e%CC%81tude%20du%20Po%CC%82le%20lagunes%20en%20corse_2008%2C%20lagune%20de%20santa-giulia%2C%20cre%CC%81dit%20PR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10" y="2203450"/>
            <a:ext cx="15382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Résultat de recherche d'images pour &quot;expertise zone humid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85" y="4878388"/>
            <a:ext cx="152876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47" y="4856163"/>
            <a:ext cx="15271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85" y="2125663"/>
            <a:ext cx="15462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à coins arrondis 27"/>
          <p:cNvSpPr/>
          <p:nvPr/>
        </p:nvSpPr>
        <p:spPr bwMode="auto">
          <a:xfrm>
            <a:off x="1272988" y="1331913"/>
            <a:ext cx="4339572" cy="7985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dirty="0"/>
              <a:t>Nombre d'actions ayant défini une démarche d’ ANIMATION</a:t>
            </a:r>
            <a:endParaRPr lang="fr-FR" dirty="0">
              <a:solidFill>
                <a:schemeClr val="bg1"/>
              </a:solidFill>
              <a:cs typeface="Arial Unicode MS" pitchFamily="32" charset="0"/>
            </a:endParaRPr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6115797" y="1195388"/>
            <a:ext cx="4211544" cy="9302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dirty="0"/>
              <a:t>Nombre d'actions ayant défini une démarche d’ EDUCATION &amp; SENSIBILISATION </a:t>
            </a:r>
            <a:endParaRPr lang="fr-FR" dirty="0">
              <a:solidFill>
                <a:schemeClr val="bg1"/>
              </a:solidFill>
              <a:cs typeface="Arial Unicode MS" pitchFamily="32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1210235" y="4148138"/>
            <a:ext cx="4402325" cy="6429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dirty="0"/>
              <a:t>Nombre d'actions ayant défini une démarche de FORMATION </a:t>
            </a:r>
            <a:endParaRPr lang="fr-FR" dirty="0">
              <a:solidFill>
                <a:schemeClr val="bg1"/>
              </a:solidFill>
              <a:cs typeface="Arial Unicode MS" pitchFamily="32" charset="0"/>
            </a:endParaRPr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5972922" y="4148138"/>
            <a:ext cx="4264772" cy="6445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dirty="0"/>
              <a:t>Nombre d'actions ayant défini une démarche d’ EXPERTISE </a:t>
            </a:r>
            <a:endParaRPr lang="fr-FR" dirty="0">
              <a:solidFill>
                <a:schemeClr val="bg1"/>
              </a:solidFill>
              <a:cs typeface="Arial Unicode MS" pitchFamily="32" charset="0"/>
            </a:endParaRPr>
          </a:p>
        </p:txBody>
      </p:sp>
      <p:graphicFrame>
        <p:nvGraphicFramePr>
          <p:cNvPr id="32" name="Graphique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450371"/>
              </p:ext>
            </p:extLst>
          </p:nvPr>
        </p:nvGraphicFramePr>
        <p:xfrm>
          <a:off x="2515967" y="2100162"/>
          <a:ext cx="2880704" cy="22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Graphique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87055"/>
              </p:ext>
            </p:extLst>
          </p:nvPr>
        </p:nvGraphicFramePr>
        <p:xfrm>
          <a:off x="6116367" y="1987128"/>
          <a:ext cx="3603474" cy="229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Graphique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044652"/>
              </p:ext>
            </p:extLst>
          </p:nvPr>
        </p:nvGraphicFramePr>
        <p:xfrm>
          <a:off x="2350945" y="4668032"/>
          <a:ext cx="3261615" cy="2351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5" name="Graphique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677996"/>
              </p:ext>
            </p:extLst>
          </p:nvPr>
        </p:nvGraphicFramePr>
        <p:xfrm>
          <a:off x="6447009" y="4791075"/>
          <a:ext cx="3316598" cy="233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295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6251" y="624110"/>
            <a:ext cx="9928361" cy="1280890"/>
          </a:xfrm>
        </p:spPr>
        <p:txBody>
          <a:bodyPr>
            <a:normAutofit/>
          </a:bodyPr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formation/éducation </a:t>
            </a:r>
            <a:r>
              <a:rPr lang="fr-FR" dirty="0" smtClean="0"/>
              <a:t>agricole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évolution de la JMZH</a:t>
            </a:r>
          </a:p>
          <a:p>
            <a:pPr lvl="1"/>
            <a:r>
              <a:rPr lang="fr-FR" dirty="0"/>
              <a:t>Thème 2018 : ZH et urbanisme (a priori)</a:t>
            </a:r>
          </a:p>
          <a:p>
            <a:pPr lvl="1"/>
            <a:r>
              <a:rPr lang="fr-FR" dirty="0"/>
              <a:t>Journée lancement 2018 : Strasbourg (en lien avec le projet Life franco-allemand et le site Ramsar transfrontalier sur le Rhin)</a:t>
            </a:r>
          </a:p>
          <a:p>
            <a:pPr lvl="1"/>
            <a:r>
              <a:rPr lang="fr-FR" dirty="0"/>
              <a:t>Transfert des outils </a:t>
            </a:r>
            <a:r>
              <a:rPr lang="fr-FR" dirty="0" err="1"/>
              <a:t>jmzh</a:t>
            </a:r>
            <a:r>
              <a:rPr lang="fr-FR" dirty="0"/>
              <a:t> du portail zones </a:t>
            </a:r>
            <a:r>
              <a:rPr lang="fr-FR" dirty="0" smtClean="0"/>
              <a:t>humides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Etc.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8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1579" y="3114762"/>
            <a:ext cx="9928361" cy="128089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Merci de votre participation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415104"/>
            <a:ext cx="8911687" cy="1280890"/>
          </a:xfrm>
        </p:spPr>
        <p:txBody>
          <a:bodyPr>
            <a:normAutofit/>
          </a:bodyPr>
          <a:lstStyle/>
          <a:p>
            <a:r>
              <a:rPr lang="fr-FR" dirty="0" smtClean="0"/>
              <a:t>Actualités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0274" y="1152907"/>
            <a:ext cx="9411199" cy="3777622"/>
          </a:xfrm>
        </p:spPr>
        <p:txBody>
          <a:bodyPr>
            <a:noAutofit/>
          </a:bodyPr>
          <a:lstStyle/>
          <a:p>
            <a:r>
              <a:rPr lang="fr-FR" b="1" dirty="0" smtClean="0"/>
              <a:t>Journée mondiale des zones humides</a:t>
            </a:r>
          </a:p>
          <a:p>
            <a:pPr lvl="1"/>
            <a:r>
              <a:rPr lang="fr-FR" sz="1800" dirty="0" smtClean="0"/>
              <a:t>Achevé, ~650 animations en France et ~1400 dans le monde</a:t>
            </a:r>
          </a:p>
          <a:p>
            <a:pPr lvl="1"/>
            <a:r>
              <a:rPr lang="fr-FR" sz="1800" dirty="0" smtClean="0"/>
              <a:t>Partenariat en cours notamment avec J’agis pour la nature (bénévolat, sciences participatives et sorties)</a:t>
            </a:r>
          </a:p>
          <a:p>
            <a:r>
              <a:rPr lang="fr-FR" b="1" dirty="0" smtClean="0"/>
              <a:t>Fréquence Grenouille </a:t>
            </a:r>
          </a:p>
          <a:p>
            <a:pPr lvl="1"/>
            <a:r>
              <a:rPr lang="fr-FR" sz="1800" dirty="0" smtClean="0"/>
              <a:t>Débuté le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mars, jusqu’au 31 mai</a:t>
            </a:r>
          </a:p>
          <a:p>
            <a:r>
              <a:rPr lang="fr-FR" b="1" dirty="0" smtClean="0"/>
              <a:t>Fête de la nature</a:t>
            </a:r>
          </a:p>
          <a:p>
            <a:pPr lvl="1"/>
            <a:r>
              <a:rPr lang="fr-FR" sz="1800" dirty="0" smtClean="0"/>
              <a:t>17-21 mai</a:t>
            </a:r>
          </a:p>
          <a:p>
            <a:pPr lvl="1"/>
            <a:r>
              <a:rPr lang="fr-FR" sz="1800" dirty="0" smtClean="0"/>
              <a:t>Thème: les </a:t>
            </a:r>
            <a:r>
              <a:rPr lang="fr-FR" sz="1800" dirty="0" err="1" smtClean="0"/>
              <a:t>super-pouvoirs</a:t>
            </a:r>
            <a:r>
              <a:rPr lang="fr-FR" sz="1800" dirty="0" smtClean="0"/>
              <a:t> de la nature &gt; </a:t>
            </a:r>
            <a:r>
              <a:rPr lang="fr-FR" sz="1800" dirty="0" err="1" smtClean="0"/>
              <a:t>super-pouvoirs</a:t>
            </a:r>
            <a:r>
              <a:rPr lang="fr-FR" sz="1800" dirty="0" smtClean="0"/>
              <a:t> des zones humides</a:t>
            </a:r>
          </a:p>
          <a:p>
            <a:r>
              <a:rPr lang="fr-FR" b="1" dirty="0" smtClean="0"/>
              <a:t>Agence française de la biodiversité</a:t>
            </a:r>
            <a:r>
              <a:rPr lang="fr-FR" dirty="0" smtClean="0"/>
              <a:t> (mobilisation citoyenne, centre de ressources, professionnalisation)</a:t>
            </a:r>
          </a:p>
          <a:p>
            <a:r>
              <a:rPr lang="fr-FR" b="1" dirty="0" smtClean="0"/>
              <a:t>Autres actualités</a:t>
            </a:r>
          </a:p>
          <a:p>
            <a:pPr lvl="1"/>
            <a:r>
              <a:rPr lang="fr-FR" sz="1800" dirty="0" smtClean="0"/>
              <a:t>Fête des mares 13-11 juin ; Grand prix Urbanisme et zones humides lancé vers mi-mai.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5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2380" y="126569"/>
            <a:ext cx="10537371" cy="1280890"/>
          </a:xfrm>
        </p:spPr>
        <p:txBody>
          <a:bodyPr/>
          <a:lstStyle/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 constat du CGEDD</a:t>
            </a:r>
            <a:br>
              <a:rPr lang="fr-FR" dirty="0" smtClean="0"/>
            </a:b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183342" y="1156448"/>
            <a:ext cx="11071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Plus guère de débat sur la terminologie « zones </a:t>
            </a:r>
            <a:r>
              <a:rPr lang="fr-FR" sz="1600" b="1" dirty="0" smtClean="0"/>
              <a:t>humides </a:t>
            </a:r>
            <a:r>
              <a:rPr lang="fr-FR" sz="1600" b="1" dirty="0"/>
              <a:t>»</a:t>
            </a:r>
            <a:r>
              <a:rPr lang="fr-FR" sz="1600" dirty="0"/>
              <a:t> (cf. presse </a:t>
            </a:r>
            <a:r>
              <a:rPr lang="fr-FR" sz="1600" dirty="0" err="1"/>
              <a:t>NDdL</a:t>
            </a:r>
            <a:r>
              <a:rPr lang="fr-FR" sz="1600" dirty="0"/>
              <a:t>, </a:t>
            </a:r>
            <a:r>
              <a:rPr lang="fr-FR" sz="1600" dirty="0" err="1" smtClean="0"/>
              <a:t>Roybon,etc</a:t>
            </a:r>
            <a:r>
              <a:rPr lang="fr-FR" sz="1600" dirty="0"/>
              <a:t>.)</a:t>
            </a:r>
          </a:p>
          <a:p>
            <a:endParaRPr lang="fr-FR" sz="1600" dirty="0"/>
          </a:p>
          <a:p>
            <a:r>
              <a:rPr lang="fr-FR" sz="1600" dirty="0"/>
              <a:t>La dégradation des ZH se poursuit malgré un nombre </a:t>
            </a:r>
            <a:r>
              <a:rPr lang="fr-FR" sz="1600" dirty="0" smtClean="0"/>
              <a:t>conséquent </a:t>
            </a:r>
            <a:r>
              <a:rPr lang="fr-FR" sz="1600" dirty="0"/>
              <a:t>d’actions de </a:t>
            </a:r>
            <a:r>
              <a:rPr lang="fr-FR" sz="1600" dirty="0" smtClean="0"/>
              <a:t>terrain</a:t>
            </a:r>
            <a:r>
              <a:rPr lang="fr-FR" sz="1600" dirty="0"/>
              <a:t>.....La France reconnue au plan </a:t>
            </a:r>
            <a:r>
              <a:rPr lang="fr-FR" sz="1600" dirty="0" smtClean="0"/>
              <a:t>international comme </a:t>
            </a:r>
            <a:r>
              <a:rPr lang="fr-FR" sz="1600" dirty="0"/>
              <a:t>exemplaire en matière de </a:t>
            </a:r>
            <a:r>
              <a:rPr lang="fr-FR" sz="1600" dirty="0" smtClean="0"/>
              <a:t>CESP</a:t>
            </a:r>
            <a:r>
              <a:rPr lang="fr-FR" sz="1600" dirty="0"/>
              <a:t>.... (source RAMSAR )</a:t>
            </a:r>
          </a:p>
          <a:p>
            <a:endParaRPr lang="fr-FR" sz="1600" dirty="0"/>
          </a:p>
          <a:p>
            <a:r>
              <a:rPr lang="fr-FR" sz="1600" dirty="0"/>
              <a:t>Des </a:t>
            </a:r>
            <a:r>
              <a:rPr lang="fr-FR" sz="1600" b="1" dirty="0"/>
              <a:t>acteurs très investis </a:t>
            </a:r>
            <a:r>
              <a:rPr lang="fr-FR" sz="1600" dirty="0"/>
              <a:t>depuis le premier plan </a:t>
            </a:r>
            <a:r>
              <a:rPr lang="fr-FR" sz="1600" dirty="0" smtClean="0"/>
              <a:t>d’action </a:t>
            </a:r>
            <a:r>
              <a:rPr lang="fr-FR" sz="1600" dirty="0"/>
              <a:t>ZH, mais un dispositif CESP </a:t>
            </a:r>
            <a:r>
              <a:rPr lang="fr-FR" sz="1600" dirty="0" smtClean="0"/>
              <a:t>méconnu </a:t>
            </a:r>
            <a:r>
              <a:rPr lang="fr-FR" sz="1600" dirty="0"/>
              <a:t>en dehors du cadre des initiés (« </a:t>
            </a:r>
            <a:r>
              <a:rPr lang="fr-FR" sz="1600" b="1" dirty="0" err="1"/>
              <a:t>entre-soi</a:t>
            </a:r>
            <a:r>
              <a:rPr lang="fr-FR" sz="1600" dirty="0"/>
              <a:t> </a:t>
            </a:r>
            <a:r>
              <a:rPr lang="fr-FR" sz="1600" dirty="0" smtClean="0"/>
              <a:t>»!)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La stratégie 2012-2014 : des axes de travail trop </a:t>
            </a:r>
            <a:r>
              <a:rPr lang="fr-FR" sz="1600" dirty="0" smtClean="0"/>
              <a:t>généraux</a:t>
            </a:r>
            <a:r>
              <a:rPr lang="fr-FR" sz="1600" dirty="0"/>
              <a:t>, qui pour certains </a:t>
            </a:r>
            <a:r>
              <a:rPr lang="fr-FR" sz="1600" dirty="0" smtClean="0"/>
              <a:t>consolident </a:t>
            </a:r>
            <a:r>
              <a:rPr lang="fr-FR" sz="1600" dirty="0"/>
              <a:t>l’existant, où l’on peine a identifier </a:t>
            </a:r>
            <a:r>
              <a:rPr lang="fr-FR" sz="1600" dirty="0" smtClean="0"/>
              <a:t>des </a:t>
            </a:r>
            <a:r>
              <a:rPr lang="fr-FR" sz="1600" dirty="0"/>
              <a:t>cibles prioritaires et « qui fait quoi »</a:t>
            </a:r>
          </a:p>
          <a:p>
            <a:endParaRPr lang="fr-FR" sz="1600" dirty="0"/>
          </a:p>
          <a:p>
            <a:r>
              <a:rPr lang="fr-FR" sz="1600" dirty="0"/>
              <a:t>Une </a:t>
            </a:r>
            <a:r>
              <a:rPr lang="fr-FR" sz="1600" b="1" dirty="0"/>
              <a:t>stratégie nationale « hors sol » (quid du </a:t>
            </a:r>
            <a:r>
              <a:rPr lang="fr-FR" sz="1600" b="1" dirty="0" smtClean="0"/>
              <a:t>levier au </a:t>
            </a:r>
            <a:r>
              <a:rPr lang="fr-FR" sz="1600" b="1" dirty="0"/>
              <a:t>niveau local)</a:t>
            </a:r>
          </a:p>
          <a:p>
            <a:endParaRPr lang="fr-FR" sz="1600" b="1" dirty="0"/>
          </a:p>
          <a:p>
            <a:r>
              <a:rPr lang="fr-FR" sz="1600" dirty="0"/>
              <a:t>Un </a:t>
            </a:r>
            <a:r>
              <a:rPr lang="fr-FR" sz="1600" b="1" dirty="0"/>
              <a:t>manque d’indicateurs de résultats pertinents </a:t>
            </a:r>
            <a:r>
              <a:rPr lang="fr-FR" sz="1600" b="1" dirty="0" smtClean="0"/>
              <a:t>pour </a:t>
            </a:r>
            <a:r>
              <a:rPr lang="fr-FR" sz="1600" b="1" dirty="0"/>
              <a:t>garantir une évaluation fiable</a:t>
            </a:r>
            <a:r>
              <a:rPr lang="fr-FR" sz="1600" dirty="0"/>
              <a:t>. </a:t>
            </a:r>
            <a:r>
              <a:rPr lang="fr-FR" sz="1600" dirty="0" smtClean="0"/>
              <a:t>Une </a:t>
            </a:r>
            <a:r>
              <a:rPr lang="fr-FR" sz="1600" dirty="0"/>
              <a:t>contribution au bilan insuffisamment partagée ;</a:t>
            </a:r>
          </a:p>
          <a:p>
            <a:endParaRPr lang="fr-FR" sz="1600" dirty="0"/>
          </a:p>
          <a:p>
            <a:r>
              <a:rPr lang="fr-FR" sz="1600" dirty="0"/>
              <a:t>Des </a:t>
            </a:r>
            <a:r>
              <a:rPr lang="fr-FR" sz="1600" b="1" dirty="0"/>
              <a:t>pôles relais « nationaux » actifs, mais pas </a:t>
            </a:r>
            <a:r>
              <a:rPr lang="fr-FR" sz="1600" b="1" dirty="0" smtClean="0"/>
              <a:t>toujours </a:t>
            </a:r>
            <a:r>
              <a:rPr lang="fr-FR" sz="1600" b="1" dirty="0"/>
              <a:t>bien identifiés par les acteurs</a:t>
            </a:r>
          </a:p>
          <a:p>
            <a:endParaRPr lang="fr-FR" sz="1600" b="1" dirty="0"/>
          </a:p>
          <a:p>
            <a:r>
              <a:rPr lang="fr-FR" sz="1600" dirty="0"/>
              <a:t>Une </a:t>
            </a:r>
            <a:r>
              <a:rPr lang="fr-FR" sz="1600" b="1" dirty="0"/>
              <a:t>multiplicité d’événements </a:t>
            </a:r>
            <a:r>
              <a:rPr lang="fr-FR" sz="1600" dirty="0"/>
              <a:t>(JMZH, « fréquence </a:t>
            </a:r>
            <a:r>
              <a:rPr lang="fr-FR" sz="1600" dirty="0" smtClean="0"/>
              <a:t>grenouille </a:t>
            </a:r>
            <a:r>
              <a:rPr lang="fr-FR" sz="1600" dirty="0"/>
              <a:t>», un dragon dans mon </a:t>
            </a:r>
            <a:r>
              <a:rPr lang="fr-FR" sz="1600" dirty="0" smtClean="0"/>
              <a:t>jardin</a:t>
            </a:r>
            <a:r>
              <a:rPr lang="fr-FR" sz="1600" dirty="0"/>
              <a:t>, fête des mares...prix divers) qui dilue </a:t>
            </a:r>
            <a:r>
              <a:rPr lang="fr-FR" sz="1600" dirty="0" smtClean="0"/>
              <a:t>la lisibilité </a:t>
            </a:r>
            <a:r>
              <a:rPr lang="fr-FR" sz="1600" dirty="0"/>
              <a:t>« zones humides »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329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8944" y="134475"/>
            <a:ext cx="10537371" cy="1280890"/>
          </a:xfrm>
        </p:spPr>
        <p:txBody>
          <a:bodyPr/>
          <a:lstStyle/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</a:t>
            </a:r>
            <a:r>
              <a:rPr lang="fr-FR" dirty="0"/>
              <a:t>constat </a:t>
            </a:r>
            <a:r>
              <a:rPr lang="fr-FR" dirty="0" smtClean="0"/>
              <a:t>du CGEDD</a:t>
            </a:r>
            <a:br>
              <a:rPr lang="fr-FR" dirty="0" smtClean="0"/>
            </a:b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5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44070" y="1532964"/>
            <a:ext cx="111969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Des </a:t>
            </a:r>
            <a:r>
              <a:rPr lang="fr-FR" sz="1600" b="1" dirty="0"/>
              <a:t>messages progressivement pris en compte par </a:t>
            </a:r>
            <a:r>
              <a:rPr lang="fr-FR" sz="1600" b="1" dirty="0" smtClean="0"/>
              <a:t>des </a:t>
            </a:r>
            <a:r>
              <a:rPr lang="fr-FR" sz="1600" b="1" dirty="0"/>
              <a:t>collectivités locales, mais pas </a:t>
            </a:r>
            <a:r>
              <a:rPr lang="fr-FR" sz="1600" b="1" dirty="0" smtClean="0"/>
              <a:t>forcément </a:t>
            </a:r>
            <a:r>
              <a:rPr lang="fr-FR" sz="1600" b="1" dirty="0"/>
              <a:t>par les professionnels</a:t>
            </a:r>
            <a:r>
              <a:rPr lang="fr-FR" sz="1600" dirty="0"/>
              <a:t> (urbanistes)</a:t>
            </a:r>
          </a:p>
          <a:p>
            <a:endParaRPr lang="fr-FR" sz="1600" dirty="0"/>
          </a:p>
          <a:p>
            <a:r>
              <a:rPr lang="fr-FR" sz="1600" dirty="0"/>
              <a:t>Un </a:t>
            </a:r>
            <a:r>
              <a:rPr lang="fr-FR" sz="1600" b="1" dirty="0"/>
              <a:t>vocabulaire technique pas toujours adapté </a:t>
            </a:r>
            <a:r>
              <a:rPr lang="fr-FR" sz="1600" dirty="0"/>
              <a:t>aux </a:t>
            </a:r>
            <a:r>
              <a:rPr lang="fr-FR" sz="1600" dirty="0" smtClean="0"/>
              <a:t>cibles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Des </a:t>
            </a:r>
            <a:r>
              <a:rPr lang="fr-FR" sz="1600" b="1" dirty="0"/>
              <a:t>difficultés pour mobiliser l’Éducation </a:t>
            </a:r>
            <a:r>
              <a:rPr lang="fr-FR" sz="1600" b="1" dirty="0" smtClean="0"/>
              <a:t>Nationale</a:t>
            </a:r>
            <a:endParaRPr lang="fr-FR" sz="1600" b="1" dirty="0"/>
          </a:p>
          <a:p>
            <a:endParaRPr lang="fr-FR" sz="1600" b="1" dirty="0"/>
          </a:p>
          <a:p>
            <a:r>
              <a:rPr lang="fr-FR" sz="1600" dirty="0"/>
              <a:t>Des </a:t>
            </a:r>
            <a:r>
              <a:rPr lang="fr-FR" sz="1600" b="1" dirty="0"/>
              <a:t>outils</a:t>
            </a:r>
            <a:r>
              <a:rPr lang="fr-FR" sz="1600" dirty="0"/>
              <a:t> opérationnels (plate forme, lettres </a:t>
            </a:r>
            <a:r>
              <a:rPr lang="fr-FR" sz="1600" dirty="0" smtClean="0"/>
              <a:t>d’information</a:t>
            </a:r>
            <a:r>
              <a:rPr lang="fr-FR" sz="1600" dirty="0"/>
              <a:t>...) mais perfectibles </a:t>
            </a:r>
            <a:r>
              <a:rPr lang="fr-FR" sz="1600" dirty="0" smtClean="0"/>
              <a:t>(</a:t>
            </a:r>
            <a:r>
              <a:rPr lang="fr-FR" sz="1600" dirty="0"/>
              <a:t>rapidité, interactivité, centralisation) et à </a:t>
            </a:r>
            <a:r>
              <a:rPr lang="fr-FR" sz="1600" b="1" dirty="0" smtClean="0"/>
              <a:t>mutualiser</a:t>
            </a:r>
            <a:endParaRPr lang="fr-FR" sz="1600" b="1" dirty="0"/>
          </a:p>
          <a:p>
            <a:endParaRPr lang="fr-FR" sz="1600" b="1" dirty="0"/>
          </a:p>
          <a:p>
            <a:r>
              <a:rPr lang="fr-FR" sz="1600" dirty="0"/>
              <a:t>Des </a:t>
            </a:r>
            <a:r>
              <a:rPr lang="fr-FR" sz="1600" b="1" dirty="0"/>
              <a:t>sites RAMSAR </a:t>
            </a:r>
            <a:r>
              <a:rPr lang="fr-FR" sz="1600" dirty="0"/>
              <a:t>nombreux mais </a:t>
            </a:r>
            <a:r>
              <a:rPr lang="fr-FR" sz="1600" b="1" dirty="0"/>
              <a:t>peu connus du </a:t>
            </a:r>
            <a:r>
              <a:rPr lang="fr-FR" sz="1600" b="1" dirty="0" smtClean="0"/>
              <a:t>public</a:t>
            </a:r>
            <a:r>
              <a:rPr lang="fr-FR" sz="1600" dirty="0" smtClean="0"/>
              <a:t>, </a:t>
            </a:r>
            <a:r>
              <a:rPr lang="fr-FR" sz="1600" dirty="0"/>
              <a:t>pas toujours appropriés </a:t>
            </a:r>
            <a:r>
              <a:rPr lang="fr-FR" sz="1600" dirty="0" smtClean="0"/>
              <a:t>par </a:t>
            </a:r>
            <a:r>
              <a:rPr lang="fr-FR" sz="1600" dirty="0"/>
              <a:t>les </a:t>
            </a:r>
            <a:r>
              <a:rPr lang="fr-FR" sz="1600" b="1" dirty="0"/>
              <a:t>élus</a:t>
            </a:r>
            <a:r>
              <a:rPr lang="fr-FR" sz="1600" dirty="0"/>
              <a:t> et le maintien d’un label dispensé </a:t>
            </a:r>
            <a:r>
              <a:rPr lang="fr-FR" sz="1600" dirty="0" smtClean="0"/>
              <a:t>d’évaluation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Des </a:t>
            </a:r>
            <a:r>
              <a:rPr lang="fr-FR" sz="1600" b="1" dirty="0"/>
              <a:t>agences de l’eau </a:t>
            </a:r>
            <a:r>
              <a:rPr lang="fr-FR" sz="1600" dirty="0"/>
              <a:t>impliquées au niveau local </a:t>
            </a:r>
            <a:r>
              <a:rPr lang="fr-FR" sz="1600" dirty="0" smtClean="0"/>
              <a:t>mais </a:t>
            </a:r>
            <a:r>
              <a:rPr lang="fr-FR" sz="1600" b="1" dirty="0"/>
              <a:t>insuffisamment représentées </a:t>
            </a:r>
            <a:r>
              <a:rPr lang="fr-FR" sz="1600" b="1" dirty="0" smtClean="0"/>
              <a:t>dans </a:t>
            </a:r>
            <a:r>
              <a:rPr lang="fr-FR" sz="1600" b="1" dirty="0"/>
              <a:t>les groupes nationaux</a:t>
            </a:r>
          </a:p>
          <a:p>
            <a:endParaRPr lang="fr-FR" sz="1600" b="1" dirty="0"/>
          </a:p>
          <a:p>
            <a:r>
              <a:rPr lang="fr-FR" sz="1600" dirty="0"/>
              <a:t>Un </a:t>
            </a:r>
            <a:r>
              <a:rPr lang="fr-FR" sz="1600" b="1" dirty="0"/>
              <a:t>contexte institutionnel en évolution </a:t>
            </a:r>
            <a:r>
              <a:rPr lang="fr-FR" sz="1600" dirty="0"/>
              <a:t>continue </a:t>
            </a:r>
            <a:r>
              <a:rPr lang="fr-FR" sz="1600" dirty="0" smtClean="0"/>
              <a:t>ne facilitant </a:t>
            </a:r>
            <a:r>
              <a:rPr lang="fr-FR" sz="1600" dirty="0"/>
              <a:t>pas l’adaptation et </a:t>
            </a:r>
            <a:r>
              <a:rPr lang="fr-FR" sz="1600" dirty="0" smtClean="0"/>
              <a:t>l’anticipation </a:t>
            </a:r>
            <a:r>
              <a:rPr lang="fr-FR" sz="1600" dirty="0"/>
              <a:t>: réorganisation des collectivités </a:t>
            </a:r>
            <a:r>
              <a:rPr lang="fr-FR" sz="1600" dirty="0" smtClean="0"/>
              <a:t>territoriales</a:t>
            </a:r>
            <a:r>
              <a:rPr lang="fr-FR" sz="1600" dirty="0"/>
              <a:t>, évolution des </a:t>
            </a:r>
            <a:r>
              <a:rPr lang="fr-FR" sz="1600" dirty="0" smtClean="0"/>
              <a:t>compétences </a:t>
            </a:r>
            <a:r>
              <a:rPr lang="fr-FR" sz="1600" dirty="0"/>
              <a:t>(GEMAPI) etc.......et création de l’AFB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08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6106" y="169433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Une </a:t>
            </a:r>
            <a:r>
              <a:rPr lang="fr-FR" b="1" dirty="0" smtClean="0"/>
              <a:t>réponse nationale </a:t>
            </a:r>
            <a:r>
              <a:rPr lang="fr-FR" dirty="0" smtClean="0"/>
              <a:t>à un engagement international (Ramsar)</a:t>
            </a:r>
          </a:p>
          <a:p>
            <a:pPr marL="0" indent="0">
              <a:buNone/>
            </a:pPr>
            <a:r>
              <a:rPr lang="fr-FR" dirty="0" smtClean="0"/>
              <a:t>Un </a:t>
            </a:r>
            <a:r>
              <a:rPr lang="fr-FR" b="1" dirty="0" smtClean="0"/>
              <a:t>fort attachement des acteurs « au rituel » </a:t>
            </a:r>
            <a:r>
              <a:rPr lang="fr-FR" dirty="0" smtClean="0"/>
              <a:t>de cette journée, même si la pertinence de la date pose question pour certains.</a:t>
            </a:r>
          </a:p>
          <a:p>
            <a:pPr marL="0" indent="0">
              <a:buNone/>
            </a:pPr>
            <a:r>
              <a:rPr lang="fr-FR" dirty="0" smtClean="0"/>
              <a:t>Un </a:t>
            </a:r>
            <a:r>
              <a:rPr lang="fr-FR" b="1" dirty="0" smtClean="0"/>
              <a:t>événement phare mais très chronophage </a:t>
            </a:r>
            <a:r>
              <a:rPr lang="fr-FR" dirty="0" smtClean="0"/>
              <a:t>au regard d’un impact difficile à cerner</a:t>
            </a:r>
          </a:p>
          <a:p>
            <a:pPr marL="0" indent="0">
              <a:buNone/>
            </a:pPr>
            <a:r>
              <a:rPr lang="fr-FR" dirty="0" smtClean="0"/>
              <a:t>Un </a:t>
            </a:r>
            <a:r>
              <a:rPr lang="fr-FR" b="1" dirty="0" smtClean="0"/>
              <a:t>dispositif à réinventer sans l’affaiblir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6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18944" y="134475"/>
            <a:ext cx="1053737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</a:t>
            </a:r>
            <a:r>
              <a:rPr lang="fr-FR" dirty="0"/>
              <a:t>constat </a:t>
            </a:r>
            <a:r>
              <a:rPr lang="fr-FR" dirty="0" smtClean="0"/>
              <a:t>du CGEDD</a:t>
            </a:r>
          </a:p>
          <a:p>
            <a:pPr algn="ctr"/>
            <a:r>
              <a:rPr lang="fr-FR" dirty="0" smtClean="0"/>
              <a:t>Cas JMZH</a:t>
            </a:r>
            <a:br>
              <a:rPr lang="fr-FR" dirty="0" smtClean="0"/>
            </a:br>
            <a:endParaRPr lang="fr-FR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24" y="3802172"/>
            <a:ext cx="4243892" cy="28500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2" y="1795198"/>
            <a:ext cx="1337983" cy="20069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5" y="4468419"/>
            <a:ext cx="6038541" cy="22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156059"/>
              </p:ext>
            </p:extLst>
          </p:nvPr>
        </p:nvGraphicFramePr>
        <p:xfrm>
          <a:off x="1428750" y="1620494"/>
          <a:ext cx="9488095" cy="4556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695325"/>
                <a:gridCol w="781050"/>
                <a:gridCol w="742950"/>
                <a:gridCol w="611930"/>
                <a:gridCol w="494085"/>
                <a:gridCol w="656343"/>
                <a:gridCol w="224349"/>
                <a:gridCol w="299132"/>
                <a:gridCol w="420654"/>
                <a:gridCol w="336523"/>
                <a:gridCol w="233697"/>
                <a:gridCol w="252393"/>
                <a:gridCol w="364567"/>
                <a:gridCol w="261741"/>
                <a:gridCol w="299133"/>
                <a:gridCol w="243044"/>
                <a:gridCol w="261741"/>
                <a:gridCol w="271088"/>
              </a:tblGrid>
              <a:tr h="7576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Evènement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Mbr</a:t>
                      </a:r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Gth</a:t>
                      </a:r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CESP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Existe depuis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Nb animations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Nb </a:t>
                      </a:r>
                      <a:r>
                        <a:rPr lang="fr-F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perso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Durée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chiffres 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87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JMZH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mois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087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Fréquence Grenouille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mois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087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Printemps des castor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mois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7576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Fête de la nature*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semaine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7576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Fête des mares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semaine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7576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Journées européennes du patrimoine*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millions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week-end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7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18944" y="134475"/>
            <a:ext cx="1053737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</a:t>
            </a:r>
            <a:r>
              <a:rPr lang="fr-FR" dirty="0"/>
              <a:t>constat </a:t>
            </a:r>
            <a:r>
              <a:rPr lang="fr-FR" dirty="0" smtClean="0"/>
              <a:t>du CGEDD</a:t>
            </a:r>
          </a:p>
          <a:p>
            <a:pPr algn="ctr"/>
            <a:r>
              <a:rPr lang="fr-FR" dirty="0" smtClean="0"/>
              <a:t>Cas JMZH</a:t>
            </a:r>
            <a:br>
              <a:rPr lang="fr-FR" dirty="0" smtClean="0"/>
            </a:br>
            <a:endParaRPr lang="fr-FR" sz="1200" dirty="0"/>
          </a:p>
        </p:txBody>
      </p:sp>
      <p:sp>
        <p:nvSpPr>
          <p:cNvPr id="6" name="Rectangle 5"/>
          <p:cNvSpPr/>
          <p:nvPr/>
        </p:nvSpPr>
        <p:spPr>
          <a:xfrm>
            <a:off x="2990849" y="6216089"/>
            <a:ext cx="745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*: ne concerne pas uniquement/toujours les zones humides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95576" y="1152907"/>
            <a:ext cx="7839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Comparaison des différents évènements pouvant concerner les </a:t>
            </a:r>
            <a:r>
              <a:rPr lang="fr-FR" dirty="0" err="1" smtClean="0"/>
              <a:t>zh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6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8944" y="134475"/>
            <a:ext cx="10537371" cy="1280890"/>
          </a:xfrm>
        </p:spPr>
        <p:txBody>
          <a:bodyPr/>
          <a:lstStyle/>
          <a:p>
            <a:pPr algn="ctr"/>
            <a:r>
              <a:rPr lang="fr-FR" dirty="0" smtClean="0"/>
              <a:t>Recommandations du CGEDD à l’AFB</a:t>
            </a:r>
            <a:br>
              <a:rPr lang="fr-FR" dirty="0" smtClean="0"/>
            </a:b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093695" y="1917326"/>
            <a:ext cx="1082039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smtClean="0"/>
              <a:t>Consolidation de la </a:t>
            </a:r>
            <a:r>
              <a:rPr lang="fr-FR" sz="1700" b="1" dirty="0"/>
              <a:t>mission </a:t>
            </a:r>
            <a:r>
              <a:rPr lang="fr-FR" sz="1700" b="1" dirty="0" smtClean="0"/>
              <a:t>« </a:t>
            </a:r>
            <a:r>
              <a:rPr lang="fr-FR" sz="1700" b="1" dirty="0"/>
              <a:t>ZH » conservée au sein du « centre de ressources » </a:t>
            </a:r>
            <a:r>
              <a:rPr lang="fr-FR" sz="1700" b="1" dirty="0" smtClean="0"/>
              <a:t>de l’AFB</a:t>
            </a:r>
            <a:endParaRPr lang="fr-FR" sz="1700" b="1" dirty="0"/>
          </a:p>
          <a:p>
            <a:endParaRPr lang="fr-FR" sz="1700" b="1" dirty="0"/>
          </a:p>
          <a:p>
            <a:r>
              <a:rPr lang="fr-FR" sz="1700" dirty="0"/>
              <a:t>Une politique </a:t>
            </a:r>
            <a:r>
              <a:rPr lang="fr-FR" sz="1700" b="1" dirty="0"/>
              <a:t>CESP/ZH à intégrer </a:t>
            </a:r>
            <a:r>
              <a:rPr lang="fr-FR" sz="1700" dirty="0"/>
              <a:t>au sein d’une </a:t>
            </a:r>
            <a:r>
              <a:rPr lang="fr-FR" sz="1700" b="1" dirty="0" smtClean="0"/>
              <a:t>vision </a:t>
            </a:r>
            <a:r>
              <a:rPr lang="fr-FR" sz="1700" b="1" dirty="0"/>
              <a:t>globale « biodiversité »</a:t>
            </a:r>
          </a:p>
          <a:p>
            <a:endParaRPr lang="fr-FR" sz="1700" b="1" dirty="0"/>
          </a:p>
          <a:p>
            <a:r>
              <a:rPr lang="fr-FR" sz="1700" dirty="0"/>
              <a:t>Appui pour une </a:t>
            </a:r>
            <a:r>
              <a:rPr lang="fr-FR" sz="1700" b="1" dirty="0"/>
              <a:t>transversalité </a:t>
            </a:r>
            <a:r>
              <a:rPr lang="fr-FR" sz="1700" b="1" dirty="0" smtClean="0"/>
              <a:t>plus lisible </a:t>
            </a:r>
            <a:r>
              <a:rPr lang="fr-FR" sz="1700" dirty="0" smtClean="0"/>
              <a:t>des </a:t>
            </a:r>
            <a:r>
              <a:rPr lang="fr-FR" sz="1700" dirty="0"/>
              <a:t>approches (Interfaces eau/milieux </a:t>
            </a:r>
            <a:r>
              <a:rPr lang="fr-FR" sz="1700" dirty="0" smtClean="0"/>
              <a:t>terrestres</a:t>
            </a:r>
            <a:r>
              <a:rPr lang="fr-FR" sz="1700" dirty="0"/>
              <a:t>, TVB etc.)</a:t>
            </a:r>
          </a:p>
          <a:p>
            <a:endParaRPr lang="fr-FR" sz="1700" dirty="0"/>
          </a:p>
          <a:p>
            <a:r>
              <a:rPr lang="fr-FR" sz="1700" dirty="0"/>
              <a:t>Apports méthodologiques (indicateurs et </a:t>
            </a:r>
            <a:r>
              <a:rPr lang="fr-FR" sz="1700" dirty="0" smtClean="0"/>
              <a:t>ouverture au </a:t>
            </a:r>
            <a:r>
              <a:rPr lang="fr-FR" sz="1700" dirty="0"/>
              <a:t>monde de la recherche)</a:t>
            </a:r>
          </a:p>
          <a:p>
            <a:endParaRPr lang="fr-FR" sz="1700" dirty="0"/>
          </a:p>
          <a:p>
            <a:r>
              <a:rPr lang="fr-FR" sz="1700" dirty="0"/>
              <a:t>Appui méthodologique pour </a:t>
            </a:r>
            <a:r>
              <a:rPr lang="fr-FR" sz="1700" b="1" dirty="0"/>
              <a:t>l’intégration de la CESP </a:t>
            </a:r>
            <a:r>
              <a:rPr lang="fr-FR" sz="1700" b="1" dirty="0" smtClean="0"/>
              <a:t>dans </a:t>
            </a:r>
            <a:r>
              <a:rPr lang="fr-FR" sz="1700" b="1" dirty="0"/>
              <a:t>les SRB</a:t>
            </a:r>
          </a:p>
          <a:p>
            <a:endParaRPr lang="fr-FR" sz="1700" b="1" dirty="0"/>
          </a:p>
          <a:p>
            <a:r>
              <a:rPr lang="fr-FR" sz="1700" b="1" dirty="0"/>
              <a:t>Renforcement de l’offre de formation </a:t>
            </a:r>
            <a:r>
              <a:rPr lang="fr-FR" sz="1700" dirty="0"/>
              <a:t>pour les « </a:t>
            </a:r>
            <a:r>
              <a:rPr lang="fr-FR" sz="1700" dirty="0" smtClean="0"/>
              <a:t>professionnels </a:t>
            </a:r>
            <a:r>
              <a:rPr lang="fr-FR" sz="1700" dirty="0"/>
              <a:t>de la formation » </a:t>
            </a:r>
            <a:r>
              <a:rPr lang="fr-FR" sz="1700" dirty="0" smtClean="0"/>
              <a:t>(monde </a:t>
            </a:r>
            <a:r>
              <a:rPr lang="fr-FR" sz="1700" dirty="0"/>
              <a:t>urbanisme/ architectes) en </a:t>
            </a:r>
            <a:r>
              <a:rPr lang="fr-FR" sz="1700" dirty="0" smtClean="0"/>
              <a:t>veillant à </a:t>
            </a:r>
            <a:r>
              <a:rPr lang="fr-FR" sz="1700" dirty="0"/>
              <a:t>l’ adaptation de l’argumentaire. </a:t>
            </a:r>
            <a:r>
              <a:rPr lang="fr-FR" sz="1700" dirty="0" smtClean="0"/>
              <a:t>Développement des </a:t>
            </a:r>
            <a:r>
              <a:rPr lang="fr-FR" sz="1700" dirty="0"/>
              <a:t>liens avec le CNFPT</a:t>
            </a:r>
          </a:p>
          <a:p>
            <a:endParaRPr lang="fr-FR" sz="1700" dirty="0"/>
          </a:p>
          <a:p>
            <a:r>
              <a:rPr lang="fr-FR" sz="1700" dirty="0"/>
              <a:t>Réflexion à mener sur les modalités de prise en </a:t>
            </a:r>
            <a:r>
              <a:rPr lang="fr-FR" sz="1700" dirty="0" smtClean="0"/>
              <a:t>compte des </a:t>
            </a:r>
            <a:r>
              <a:rPr lang="fr-FR" sz="1700" dirty="0"/>
              <a:t>ZH dans la démarche </a:t>
            </a:r>
            <a:r>
              <a:rPr lang="fr-FR" sz="1700" dirty="0" smtClean="0"/>
              <a:t>ERC </a:t>
            </a:r>
            <a:r>
              <a:rPr lang="fr-FR" sz="1700" dirty="0"/>
              <a:t>(compensation etc...)</a:t>
            </a:r>
          </a:p>
          <a:p>
            <a:endParaRPr lang="fr-FR" sz="1700" dirty="0"/>
          </a:p>
          <a:p>
            <a:r>
              <a:rPr lang="fr-FR" sz="1700" b="1" dirty="0"/>
              <a:t>Point focal </a:t>
            </a:r>
            <a:r>
              <a:rPr lang="fr-FR" sz="1700" dirty="0"/>
              <a:t>pour les conventions internationales (</a:t>
            </a:r>
            <a:r>
              <a:rPr lang="fr-FR" sz="1700" dirty="0" smtClean="0"/>
              <a:t>RAMSAR</a:t>
            </a:r>
            <a:r>
              <a:rPr lang="fr-FR" sz="1700" dirty="0"/>
              <a:t>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23" y="797122"/>
            <a:ext cx="3115235" cy="112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9332" y="211734"/>
            <a:ext cx="9780315" cy="1280890"/>
          </a:xfrm>
        </p:spPr>
        <p:txBody>
          <a:bodyPr>
            <a:normAutofit/>
          </a:bodyPr>
          <a:lstStyle/>
          <a:p>
            <a:r>
              <a:rPr lang="fr-FR" dirty="0" smtClean="0"/>
              <a:t>Recommandations du CGEDD au groupe CESP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FC78-85A8-4501-B280-3A2A02C5C793}" type="slidenum">
              <a:rPr lang="fr-FR" smtClean="0"/>
              <a:t>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568823" y="1396296"/>
            <a:ext cx="99508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700" b="1" dirty="0" smtClean="0"/>
              <a:t>Renforcer </a:t>
            </a:r>
            <a:r>
              <a:rPr lang="fr-FR" sz="1700" b="1" dirty="0"/>
              <a:t>le groupe CESP avec des experts et des </a:t>
            </a:r>
            <a:r>
              <a:rPr lang="fr-FR" sz="1700" b="1" dirty="0" smtClean="0"/>
              <a:t>spécialistes</a:t>
            </a:r>
            <a:r>
              <a:rPr lang="fr-FR" sz="1700" dirty="0" smtClean="0"/>
              <a:t>(communication, SHS) </a:t>
            </a:r>
            <a:r>
              <a:rPr lang="fr-FR" sz="1700" dirty="0"/>
              <a:t>; </a:t>
            </a:r>
            <a:endParaRPr lang="fr-FR" sz="1700" dirty="0" smtClean="0"/>
          </a:p>
          <a:p>
            <a:endParaRPr lang="fr-FR" sz="1700" dirty="0" smtClean="0"/>
          </a:p>
          <a:p>
            <a:pPr marL="285750" indent="-285750">
              <a:buFontTx/>
              <a:buChar char="-"/>
            </a:pPr>
            <a:r>
              <a:rPr lang="fr-FR" sz="1700" dirty="0" smtClean="0"/>
              <a:t>Utiliser </a:t>
            </a:r>
            <a:r>
              <a:rPr lang="fr-FR" sz="1700" dirty="0"/>
              <a:t>la CESP pour </a:t>
            </a:r>
            <a:r>
              <a:rPr lang="fr-FR" sz="1700" b="1" dirty="0"/>
              <a:t>rassembler, ordonner, harmoniser des éléments de connaissance disparates et identifier les </a:t>
            </a:r>
            <a:r>
              <a:rPr lang="fr-FR" sz="1700" b="1" dirty="0" smtClean="0"/>
              <a:t>besoins</a:t>
            </a:r>
          </a:p>
          <a:p>
            <a:pPr marL="285750" indent="-285750">
              <a:buFontTx/>
              <a:buChar char="-"/>
            </a:pPr>
            <a:endParaRPr lang="fr-FR" sz="1700" dirty="0"/>
          </a:p>
          <a:p>
            <a:pPr marL="285750" indent="-285750">
              <a:buFontTx/>
              <a:buChar char="-"/>
            </a:pPr>
            <a:r>
              <a:rPr lang="fr-FR" sz="1700" dirty="0" smtClean="0"/>
              <a:t>Donner </a:t>
            </a:r>
            <a:r>
              <a:rPr lang="fr-FR" sz="1700" dirty="0"/>
              <a:t>un </a:t>
            </a:r>
            <a:r>
              <a:rPr lang="fr-FR" sz="1700" b="1" dirty="0"/>
              <a:t>mandat clair aux chefs de file </a:t>
            </a:r>
            <a:r>
              <a:rPr lang="fr-FR" sz="1700" dirty="0"/>
              <a:t>des actions identifiés dans la future CESP</a:t>
            </a:r>
            <a:r>
              <a:rPr lang="fr-FR" sz="1700" dirty="0" smtClean="0"/>
              <a:t>.</a:t>
            </a:r>
          </a:p>
          <a:p>
            <a:endParaRPr lang="fr-FR" sz="1700" dirty="0"/>
          </a:p>
          <a:p>
            <a:pPr marL="285750" indent="-285750">
              <a:buFontTx/>
              <a:buChar char="-"/>
            </a:pPr>
            <a:r>
              <a:rPr lang="fr-FR" sz="1700" dirty="0" smtClean="0"/>
              <a:t>Prévoir </a:t>
            </a:r>
            <a:r>
              <a:rPr lang="fr-FR" sz="1700" dirty="0"/>
              <a:t>dès l’amont </a:t>
            </a:r>
            <a:r>
              <a:rPr lang="fr-FR" sz="1700" b="1" dirty="0"/>
              <a:t>des indicateurs pour faciliter l’évaluation </a:t>
            </a:r>
            <a:r>
              <a:rPr lang="fr-FR" sz="1700" dirty="0"/>
              <a:t>du </a:t>
            </a:r>
            <a:r>
              <a:rPr lang="fr-FR" sz="1700" dirty="0" smtClean="0"/>
              <a:t>dispositif</a:t>
            </a:r>
          </a:p>
          <a:p>
            <a:pPr marL="285750" indent="-285750">
              <a:buFontTx/>
              <a:buChar char="-"/>
            </a:pPr>
            <a:endParaRPr lang="fr-FR" sz="1700" dirty="0"/>
          </a:p>
          <a:p>
            <a:pPr marL="285750" indent="-285750">
              <a:buFontTx/>
              <a:buChar char="-"/>
            </a:pPr>
            <a:r>
              <a:rPr lang="fr-FR" sz="1700" dirty="0"/>
              <a:t>Devenir des </a:t>
            </a:r>
            <a:r>
              <a:rPr lang="fr-FR" sz="1700" b="1" dirty="0"/>
              <a:t>moyens alloués aux actions CESP </a:t>
            </a:r>
            <a:r>
              <a:rPr lang="fr-FR" sz="1700" dirty="0"/>
              <a:t>notamment portées par les associations locales</a:t>
            </a:r>
            <a:r>
              <a:rPr lang="fr-FR" sz="1700" dirty="0" smtClean="0"/>
              <a:t>.</a:t>
            </a:r>
          </a:p>
          <a:p>
            <a:pPr marL="285750" indent="-285750">
              <a:buFontTx/>
              <a:buChar char="-"/>
            </a:pPr>
            <a:endParaRPr lang="fr-FR" sz="1700" dirty="0"/>
          </a:p>
          <a:p>
            <a:pPr marL="285750" indent="-285750">
              <a:buFontTx/>
              <a:buChar char="-"/>
            </a:pPr>
            <a:r>
              <a:rPr lang="fr-FR" sz="1700" b="1" dirty="0"/>
              <a:t>Dépasser les publics déjà convaincus</a:t>
            </a:r>
            <a:r>
              <a:rPr lang="fr-FR" sz="1700" dirty="0"/>
              <a:t> pour séduire des publics clefs peu réceptifs à la préservation des zones humides. </a:t>
            </a:r>
            <a:endParaRPr lang="fr-FR" sz="1700" dirty="0" smtClean="0"/>
          </a:p>
          <a:p>
            <a:pPr marL="285750" indent="-285750">
              <a:buFontTx/>
              <a:buChar char="-"/>
            </a:pPr>
            <a:endParaRPr lang="fr-FR" sz="1700" dirty="0"/>
          </a:p>
          <a:p>
            <a:pPr marL="285750" indent="-285750">
              <a:buFontTx/>
              <a:buChar char="-"/>
            </a:pPr>
            <a:r>
              <a:rPr lang="fr-FR" sz="1700" b="1" dirty="0" smtClean="0"/>
              <a:t>Réfléchir </a:t>
            </a:r>
            <a:r>
              <a:rPr lang="fr-FR" sz="1700" b="1" dirty="0"/>
              <a:t>à de nouveaux angles d’approche </a:t>
            </a:r>
            <a:r>
              <a:rPr lang="fr-FR" sz="1700" dirty="0"/>
              <a:t>(type paysage, changement climatique, promotion de l’utilité des ZH : inondation, incendie, santé-environnement, art…).</a:t>
            </a:r>
          </a:p>
          <a:p>
            <a:pPr marL="285750" indent="-285750">
              <a:buFontTx/>
              <a:buChar char="-"/>
            </a:pPr>
            <a:endParaRPr lang="fr-FR" sz="1700" dirty="0"/>
          </a:p>
          <a:p>
            <a:pPr marL="285750" indent="-285750">
              <a:buFontTx/>
              <a:buChar char="-"/>
            </a:pPr>
            <a:endParaRPr lang="fr-FR" sz="1700" dirty="0"/>
          </a:p>
          <a:p>
            <a:pPr marL="285750" indent="-285750">
              <a:buFontTx/>
              <a:buChar char="-"/>
            </a:pP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6726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hème Office">
    <a:majorFont>
      <a:latin typeface="Arial"/>
      <a:ea typeface="Microsoft YaHei"/>
      <a:cs typeface=""/>
    </a:majorFont>
    <a:minorFont>
      <a:latin typeface="Arial"/>
      <a:ea typeface="Microsoft YaHei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hème Office">
    <a:majorFont>
      <a:latin typeface="Arial"/>
      <a:ea typeface="Microsoft YaHei"/>
      <a:cs typeface=""/>
    </a:majorFont>
    <a:minorFont>
      <a:latin typeface="Arial"/>
      <a:ea typeface="Microsoft YaHei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hème Office">
    <a:majorFont>
      <a:latin typeface="Arial"/>
      <a:ea typeface="Microsoft YaHei"/>
      <a:cs typeface=""/>
    </a:majorFont>
    <a:minorFont>
      <a:latin typeface="Arial"/>
      <a:ea typeface="Microsoft YaHei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hème Office">
    <a:majorFont>
      <a:latin typeface="Arial"/>
      <a:ea typeface="Microsoft YaHei"/>
      <a:cs typeface=""/>
    </a:majorFont>
    <a:minorFont>
      <a:latin typeface="Arial"/>
      <a:ea typeface="Microsoft YaHei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hème Office">
    <a:majorFont>
      <a:latin typeface="Arial"/>
      <a:ea typeface="Microsoft YaHei"/>
      <a:cs typeface=""/>
    </a:majorFont>
    <a:minorFont>
      <a:latin typeface="Arial"/>
      <a:ea typeface="Microsoft YaHei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hème Office">
    <a:majorFont>
      <a:latin typeface="Arial"/>
      <a:ea typeface="Microsoft YaHei"/>
      <a:cs typeface=""/>
    </a:majorFont>
    <a:minorFont>
      <a:latin typeface="Arial"/>
      <a:ea typeface="Microsoft YaHei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hème Office">
    <a:majorFont>
      <a:latin typeface="Arial"/>
      <a:ea typeface="Microsoft YaHei"/>
      <a:cs typeface=""/>
    </a:majorFont>
    <a:minorFont>
      <a:latin typeface="Arial"/>
      <a:ea typeface="Microsoft YaHei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hème Office">
    <a:majorFont>
      <a:latin typeface="Arial"/>
      <a:ea typeface="Microsoft YaHei"/>
      <a:cs typeface=""/>
    </a:majorFont>
    <a:minorFont>
      <a:latin typeface="Arial"/>
      <a:ea typeface="Microsoft YaHei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hème Office">
    <a:majorFont>
      <a:latin typeface="Arial"/>
      <a:ea typeface="Microsoft YaHei"/>
      <a:cs typeface=""/>
    </a:majorFont>
    <a:minorFont>
      <a:latin typeface="Arial"/>
      <a:ea typeface="Microsoft YaHei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hème Office">
    <a:majorFont>
      <a:latin typeface="Arial"/>
      <a:ea typeface="Microsoft YaHei"/>
      <a:cs typeface=""/>
    </a:majorFont>
    <a:minorFont>
      <a:latin typeface="Arial"/>
      <a:ea typeface="Microsoft YaHei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1895</TotalTime>
  <Words>2693</Words>
  <Application>Microsoft Office PowerPoint</Application>
  <PresentationFormat>Grand écran</PresentationFormat>
  <Paragraphs>689</Paragraphs>
  <Slides>28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 Unicode MS</vt:lpstr>
      <vt:lpstr>Arial</vt:lpstr>
      <vt:lpstr>Calibri</vt:lpstr>
      <vt:lpstr>Century Gothic</vt:lpstr>
      <vt:lpstr>Times New Roman</vt:lpstr>
      <vt:lpstr>Wingdings 3</vt:lpstr>
      <vt:lpstr>Brin</vt:lpstr>
      <vt:lpstr>6e réunion du Gth CESP</vt:lpstr>
      <vt:lpstr>Ordre du jour</vt:lpstr>
      <vt:lpstr>Actualités</vt:lpstr>
      <vt:lpstr>1er  constat du CGEDD </vt:lpstr>
      <vt:lpstr>1er constat du CGEDD </vt:lpstr>
      <vt:lpstr>Présentation PowerPoint</vt:lpstr>
      <vt:lpstr>Présentation PowerPoint</vt:lpstr>
      <vt:lpstr>Recommandations du CGEDD à l’AFB </vt:lpstr>
      <vt:lpstr>Recommandations du CGEDD au groupe CESP</vt:lpstr>
      <vt:lpstr>Réflexion du groupe CESP  (Axes) </vt:lpstr>
      <vt:lpstr>Réflexion du groupe CESP (actions) </vt:lpstr>
      <vt:lpstr>Réflexion sur les actions à mener : support</vt:lpstr>
      <vt:lpstr>Réflexion sur les actions à mener : support</vt:lpstr>
      <vt:lpstr>Réflexion sur les actions à mener : support</vt:lpstr>
      <vt:lpstr>Réflexion sur les actions à mener : support</vt:lpstr>
      <vt:lpstr>Réflexion sur les actions à mener : support</vt:lpstr>
      <vt:lpstr>Réflexion sur les actions à mener : support</vt:lpstr>
      <vt:lpstr>Réflexion sur les actions à mener : support</vt:lpstr>
      <vt:lpstr>Réflexion sur les actions à mener : CESP</vt:lpstr>
      <vt:lpstr>Réflexion sur les actions à mener : CESP</vt:lpstr>
      <vt:lpstr>Réflexion sur les actions à mener : CESP</vt:lpstr>
      <vt:lpstr>Réflexion sur les actions à mener : CESP</vt:lpstr>
      <vt:lpstr>Projet LIFE Information et Gouvernance</vt:lpstr>
      <vt:lpstr>Volet CESP de certaines actions du PNAMH</vt:lpstr>
      <vt:lpstr>Volet CESP de certaines actions du PNAMH</vt:lpstr>
      <vt:lpstr>Volet CESP de certaines actions du PNAMH</vt:lpstr>
      <vt:lpstr>Discussion</vt:lpstr>
      <vt:lpstr>Merci de votre participation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6e réunion du Gth CESP</dc:title>
  <dc:creator>MACQUERON Grégoire</dc:creator>
  <cp:lastModifiedBy>MACQUERON Grégoire</cp:lastModifiedBy>
  <cp:revision>144</cp:revision>
  <dcterms:created xsi:type="dcterms:W3CDTF">2017-03-09T08:37:36Z</dcterms:created>
  <dcterms:modified xsi:type="dcterms:W3CDTF">2017-03-10T16:41:15Z</dcterms:modified>
</cp:coreProperties>
</file>