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58" r:id="rId4"/>
    <p:sldId id="260" r:id="rId5"/>
    <p:sldId id="261" r:id="rId6"/>
    <p:sldId id="267" r:id="rId7"/>
    <p:sldId id="269" r:id="rId8"/>
    <p:sldId id="265" r:id="rId9"/>
    <p:sldId id="263" r:id="rId10"/>
    <p:sldId id="276" r:id="rId11"/>
    <p:sldId id="273" r:id="rId12"/>
    <p:sldId id="271" r:id="rId13"/>
    <p:sldId id="274" r:id="rId14"/>
    <p:sldId id="277" r:id="rId15"/>
    <p:sldId id="278" r:id="rId16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EKU-FRAINIER Sharon" initials="SO-F" lastIdx="1" clrIdx="0">
    <p:extLst>
      <p:ext uri="{19B8F6BF-5375-455C-9EA6-DF929625EA0E}">
        <p15:presenceInfo xmlns:p15="http://schemas.microsoft.com/office/powerpoint/2012/main" userId="OSEKU-FRAINIER Shar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5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9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5FCD5E5-4701-8B47-BF41-309F36B9E4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F320D6B-828E-E544-AEDB-67179A8550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9AA2D-19F2-7D4F-8A0A-8EB96FED349E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876B33-7F44-5649-96C6-F0758B0547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6DB643-AD6E-404C-B3FB-32C24806C7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7813E-2C9A-6748-8FC9-451A001B40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08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2D85C-1B4F-8743-8259-7A04DF24BEEA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CCB1F-A855-204A-9BE6-34051DDAED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49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CCB1F-A855-204A-9BE6-34051DDAED2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456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CCB1F-A855-204A-9BE6-34051DDAED2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457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CCB1F-A855-204A-9BE6-34051DDAED2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967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CCB1F-A855-204A-9BE6-34051DDAED2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058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CCB1F-A855-204A-9BE6-34051DDAED2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12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CCB1F-A855-204A-9BE6-34051DDAED2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15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11/16/20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5244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11/16/20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1043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11/16/20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9547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99910" cy="1325563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7930" y="6356351"/>
            <a:ext cx="2057400" cy="365125"/>
          </a:xfrm>
        </p:spPr>
        <p:txBody>
          <a:bodyPr/>
          <a:lstStyle/>
          <a:p>
            <a:fld id="{D84F2F47-EA15-E54D-BD9C-5989499351CE}" type="datetimeFigureOut">
              <a:rPr lang="en-CH" smtClean="0"/>
              <a:t>11/16/20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0A8B864-2201-6445-B52C-469E64AE3018}"/>
              </a:ext>
            </a:extLst>
          </p:cNvPr>
          <p:cNvSpPr txBox="1"/>
          <p:nvPr userDrawn="1"/>
        </p:nvSpPr>
        <p:spPr>
          <a:xfrm>
            <a:off x="7691120" y="111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325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11/16/20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7138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11/16/20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6375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11/16/20</a:t>
            </a:fld>
            <a:endParaRPr lang="en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123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11/16/20</a:t>
            </a:fld>
            <a:endParaRPr lang="en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3747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11/16/20</a:t>
            </a:fld>
            <a:endParaRPr lang="en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663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11/16/20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2807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11/16/20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6775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54D773-EB1D-5F46-AEDD-7786B49D6466}"/>
              </a:ext>
            </a:extLst>
          </p:cNvPr>
          <p:cNvSpPr/>
          <p:nvPr userDrawn="1"/>
        </p:nvSpPr>
        <p:spPr>
          <a:xfrm>
            <a:off x="0" y="951"/>
            <a:ext cx="7886700" cy="12801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5315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F2F47-EA15-E54D-BD9C-5989499351CE}" type="datetimeFigureOut">
              <a:rPr lang="en-CH" smtClean="0"/>
              <a:t>11/16/20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3344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D36F9040-000A-A441-BB32-ABC0A2CB7194}" type="slidenum">
              <a:rPr lang="en-CH" smtClean="0"/>
              <a:pPr algn="l"/>
              <a:t>‹N°›</a:t>
            </a:fld>
            <a:endParaRPr lang="en-CH"/>
          </a:p>
        </p:txBody>
      </p:sp>
      <p:pic>
        <p:nvPicPr>
          <p:cNvPr id="8" name="Image 7" descr="Une image contenant bleu, très coloré, oiseau, eau&#10;&#10;Description générée automatiquement">
            <a:extLst>
              <a:ext uri="{FF2B5EF4-FFF2-40B4-BE49-F238E27FC236}">
                <a16:creationId xmlns:a16="http://schemas.microsoft.com/office/drawing/2014/main" id="{1F2E2DE7-D1DA-A743-A1C7-17F465F3DDA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862889" y="0"/>
            <a:ext cx="1281111" cy="12811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8B1B3BF-AD16-364E-94D3-E6998A826A03}"/>
              </a:ext>
            </a:extLst>
          </p:cNvPr>
          <p:cNvSpPr/>
          <p:nvPr userDrawn="1"/>
        </p:nvSpPr>
        <p:spPr>
          <a:xfrm>
            <a:off x="0" y="0"/>
            <a:ext cx="121920" cy="12811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117861-D1FB-B244-A3FE-2B5283B883A4}"/>
              </a:ext>
            </a:extLst>
          </p:cNvPr>
          <p:cNvSpPr/>
          <p:nvPr userDrawn="1"/>
        </p:nvSpPr>
        <p:spPr>
          <a:xfrm>
            <a:off x="0" y="1281111"/>
            <a:ext cx="121920" cy="55759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oliennummernplatzhalter 6">
            <a:extLst>
              <a:ext uri="{FF2B5EF4-FFF2-40B4-BE49-F238E27FC236}">
                <a16:creationId xmlns:a16="http://schemas.microsoft.com/office/drawing/2014/main" id="{9F6FF2B7-A6B2-8C4E-90D6-2D5CCA63ECB8}"/>
              </a:ext>
            </a:extLst>
          </p:cNvPr>
          <p:cNvSpPr txBox="1">
            <a:spLocks/>
          </p:cNvSpPr>
          <p:nvPr userDrawn="1">
            <p:custDataLst>
              <p:tags r:id="rId13"/>
            </p:custDataLst>
          </p:nvPr>
        </p:nvSpPr>
        <p:spPr>
          <a:xfrm>
            <a:off x="7224079" y="1046481"/>
            <a:ext cx="504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z="1200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CH" sz="1200" dirty="0">
              <a:solidFill>
                <a:schemeClr val="bg1"/>
              </a:solidFill>
            </a:endParaRPr>
          </a:p>
        </p:txBody>
      </p:sp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C8EE1382-D8F9-8040-9714-08F4870FD56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915962" y="6101028"/>
            <a:ext cx="2106118" cy="67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6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msar.org/sites/default/files/wwd16_hand-outs_desktop_print_eng.pdf" TargetMode="External"/><Relationship Id="rId13" Type="http://schemas.openxmlformats.org/officeDocument/2006/relationships/hyperlink" Target="https://www.unwater.org/water-facts/quality-and-wastewater-2/" TargetMode="External"/><Relationship Id="rId3" Type="http://schemas.openxmlformats.org/officeDocument/2006/relationships/hyperlink" Target="https://www.ramsar.org/sites/default/files/documents/library/leaflet_1.pdf%20p4" TargetMode="External"/><Relationship Id="rId7" Type="http://schemas.openxmlformats.org/officeDocument/2006/relationships/hyperlink" Target="https://www.publish.csiro.au/mf/MF18391" TargetMode="External"/><Relationship Id="rId12" Type="http://schemas.openxmlformats.org/officeDocument/2006/relationships/hyperlink" Target="https://unesdoc.unesco.org/ark:/48223/pf0000372876.locale=en" TargetMode="External"/><Relationship Id="rId2" Type="http://schemas.openxmlformats.org/officeDocument/2006/relationships/hyperlink" Target="https://static1.squarespace.com/static/5b256c78e17ba335ea89fe1f/t/5ca370819140b7e106be2869/1554215059330/Ramsar+GWO_FRENCH_WEB+2019UPDATE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amsar.org/sites/default/files/documents/library/services_06_f.pdf" TargetMode="External"/><Relationship Id="rId11" Type="http://schemas.openxmlformats.org/officeDocument/2006/relationships/hyperlink" Target="https://wedocs.unep.org/bitstream/handle/20.500.11822/8002/-Ecosystems%20for%20%20water%20and%20food%20security-20111057.pdf?sequence=3&amp;amp%3BisAllowed=" TargetMode="External"/><Relationship Id="rId5" Type="http://schemas.openxmlformats.org/officeDocument/2006/relationships/hyperlink" Target="https://www.ramsar.org/fr/news/les-zones-humides-lecosysteme-le-plus-precieux-du-monde-disparaissent-trois-fois-plus-vite-que" TargetMode="External"/><Relationship Id="rId10" Type="http://schemas.openxmlformats.org/officeDocument/2006/relationships/hyperlink" Target="https://www.unwater.org/world-water-development-report-2020-water-and-climate-change/" TargetMode="External"/><Relationship Id="rId4" Type="http://schemas.openxmlformats.org/officeDocument/2006/relationships/hyperlink" Target="https://docs.wbcsd.org/2019/12/WBCSD_Feeding_3.5_billion-Innovative_finance_for_Climate-Smart_Rice.pdf" TargetMode="External"/><Relationship Id="rId9" Type="http://schemas.openxmlformats.org/officeDocument/2006/relationships/hyperlink" Target="https://sciencing.com/do-wetlands-filter-water-6398284.html" TargetMode="External"/><Relationship Id="rId14" Type="http://schemas.openxmlformats.org/officeDocument/2006/relationships/hyperlink" Target="https://www.who.int/fr/news-room/fact-sheets/detail/drinking-water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pcc.ch/site/assets/uploads/2018/02/WGIIAR5-Chap3_FINAL.pdf" TargetMode="External"/><Relationship Id="rId13" Type="http://schemas.openxmlformats.org/officeDocument/2006/relationships/hyperlink" Target="https://www.bbc.com/future/article/20170412-is-the-world-running-out-of-fresh-water" TargetMode="External"/><Relationship Id="rId3" Type="http://schemas.openxmlformats.org/officeDocument/2006/relationships/hyperlink" Target="https://blog.nationalgeographic.org/2014/06/24/recent-loss-of-freshwater-wetlands-worldwide-valued-at-2-7-trillion-per-year/" TargetMode="External"/><Relationship Id="rId7" Type="http://schemas.openxmlformats.org/officeDocument/2006/relationships/hyperlink" Target="https://www.zsl.org/sites/default/files/LPR%202020%20Full%20report.pdf" TargetMode="External"/><Relationship Id="rId12" Type="http://schemas.openxmlformats.org/officeDocument/2006/relationships/hyperlink" Target="https://journals.plos.org/plosone/article?id=10.1371/journal.pone.022836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bd.int/gbo/gbo5/publication/gbo-5-fr.pdf" TargetMode="External"/><Relationship Id="rId11" Type="http://schemas.openxmlformats.org/officeDocument/2006/relationships/hyperlink" Target="http://www.fao.org/news/story/fr/item/196443/icode/" TargetMode="External"/><Relationship Id="rId5" Type="http://schemas.openxmlformats.org/officeDocument/2006/relationships/hyperlink" Target="https://www.humanitarianresponse.info/sites/www.humanitarianresponse.info/files/documents/files/whdt2018_web_final_singles.pdf" TargetMode="External"/><Relationship Id="rId10" Type="http://schemas.openxmlformats.org/officeDocument/2006/relationships/hyperlink" Target="https://sustainabledevelopment.un.org/content/documents/hlpwater/08-WaterInfrastInvest.pdf" TargetMode="External"/><Relationship Id="rId4" Type="http://schemas.openxmlformats.org/officeDocument/2006/relationships/hyperlink" Target="https://www.ramsar.org/sites/default/files/documents/library/strp20_agenda_item_5_geo-wetlands_mpaganini.pdf" TargetMode="External"/><Relationship Id="rId9" Type="http://schemas.openxmlformats.org/officeDocument/2006/relationships/hyperlink" Target="https://www.unenvironment.org/news-and-stories/press-release/half-world-face-severe-water-stress-2030-unless-water-use-decoupled%2021%20March%20201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erbe, bleu, oiseau, très coloré&#10;&#10;Description générée automatiquement">
            <a:extLst>
              <a:ext uri="{FF2B5EF4-FFF2-40B4-BE49-F238E27FC236}">
                <a16:creationId xmlns:a16="http://schemas.microsoft.com/office/drawing/2014/main" id="{A2E5C625-B1AE-0E46-9322-DADC6FDB0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2911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1CDF027-8C91-814F-A8B5-4E0B3E6CF494}"/>
              </a:ext>
            </a:extLst>
          </p:cNvPr>
          <p:cNvSpPr txBox="1">
            <a:spLocks/>
          </p:cNvSpPr>
          <p:nvPr/>
        </p:nvSpPr>
        <p:spPr>
          <a:xfrm>
            <a:off x="10544" y="446314"/>
            <a:ext cx="9122911" cy="816429"/>
          </a:xfrm>
          <a:prstGeom prst="rect">
            <a:avLst/>
          </a:prstGeom>
          <a:effectLst>
            <a:outerShdw blurRad="520700" sx="119000" sy="119000" algn="tl" rotWithShape="0">
              <a:prstClr val="black">
                <a:alpha val="18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8000" dirty="0" err="1"/>
              <a:t>Inséparables</a:t>
            </a:r>
            <a:endParaRPr lang="en-CH" sz="8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49B112-A006-D54B-B8CF-9501098DBDFC}"/>
              </a:ext>
            </a:extLst>
          </p:cNvPr>
          <p:cNvSpPr txBox="1">
            <a:spLocks/>
          </p:cNvSpPr>
          <p:nvPr/>
        </p:nvSpPr>
        <p:spPr>
          <a:xfrm>
            <a:off x="272141" y="5966229"/>
            <a:ext cx="5279573" cy="695832"/>
          </a:xfrm>
          <a:prstGeom prst="rect">
            <a:avLst/>
          </a:prstGeom>
          <a:effectLst>
            <a:outerShdw blurRad="203200" dist="762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2400" dirty="0" err="1"/>
              <a:t>L’eau</a:t>
            </a:r>
            <a:r>
              <a:rPr lang="en-GB" sz="2400" dirty="0"/>
              <a:t>, </a:t>
            </a:r>
            <a:r>
              <a:rPr lang="fr-CH" sz="2400" dirty="0"/>
              <a:t>les zones humides et la vie</a:t>
            </a:r>
            <a:endParaRPr lang="en-CH" sz="2400" dirty="0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FC946223-A14B-9349-9697-9FF2A8DF1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962" y="5640715"/>
            <a:ext cx="3149866" cy="1003762"/>
          </a:xfrm>
          <a:prstGeom prst="rect">
            <a:avLst/>
          </a:prstGeom>
          <a:effectLst>
            <a:outerShdw blurRad="228600" dir="5400000" sx="103000" sy="103000" algn="ctr" rotWithShape="0">
              <a:schemeClr val="accent6">
                <a:lumMod val="50000"/>
                <a:alpha val="8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7023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748A8-13E8-1248-B0CF-CF2AF42C6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La perte de zones humides et</a:t>
            </a:r>
            <a:br>
              <a:rPr lang="fr-FR" sz="3200" dirty="0"/>
            </a:br>
            <a:r>
              <a:rPr lang="fr-FR" sz="3200" dirty="0"/>
              <a:t>notre planète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CC70F-4295-7B4E-BA17-D6E816244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4890"/>
            <a:ext cx="7886700" cy="4351338"/>
          </a:xfrm>
        </p:spPr>
        <p:txBody>
          <a:bodyPr>
            <a:noAutofit/>
          </a:bodyPr>
          <a:lstStyle/>
          <a:p>
            <a:r>
              <a:rPr lang="fr-FR" sz="2000" b="1" dirty="0"/>
              <a:t>Une espèce d’eau douce sur trois </a:t>
            </a:r>
            <a:r>
              <a:rPr lang="fr-FR" sz="2000" dirty="0"/>
              <a:t>et </a:t>
            </a:r>
            <a:r>
              <a:rPr lang="fr-FR" sz="2000" b="1" dirty="0"/>
              <a:t>un quart </a:t>
            </a:r>
            <a:r>
              <a:rPr lang="fr-FR" sz="2000" dirty="0"/>
              <a:t>de toutes les espèces des zones humides sont menacées d’</a:t>
            </a:r>
            <a:r>
              <a:rPr lang="fr-FR" sz="2000" b="1" dirty="0"/>
              <a:t>extinction </a:t>
            </a:r>
            <a:r>
              <a:rPr lang="fr-FR" sz="2000" dirty="0"/>
              <a:t>en raison du déclin des zones humides</a:t>
            </a:r>
          </a:p>
          <a:p>
            <a:pPr lvl="1"/>
            <a:r>
              <a:rPr lang="fr-FR" dirty="0"/>
              <a:t>	</a:t>
            </a:r>
            <a:r>
              <a:rPr lang="fr-FR" sz="1600" dirty="0"/>
              <a:t>Le développement intensif des infrastructures hydrauliques est 	responsable d’une baisse de 35 % de la biodiversité d’eau douce 	entre 1970 et 2005</a:t>
            </a:r>
            <a:r>
              <a:rPr lang="fr-FR" dirty="0"/>
              <a:t> </a:t>
            </a:r>
          </a:p>
          <a:p>
            <a:r>
              <a:rPr lang="fr-FR" sz="2000" b="1" dirty="0"/>
              <a:t>Le changement climatique </a:t>
            </a:r>
            <a:r>
              <a:rPr lang="fr-FR" sz="2000" dirty="0"/>
              <a:t>aggrave la crise des zones humides et de l'eau</a:t>
            </a:r>
            <a:endParaRPr lang="fr-FR" sz="2000" dirty="0">
              <a:highlight>
                <a:srgbClr val="FFFF00"/>
              </a:highlight>
            </a:endParaRPr>
          </a:p>
          <a:p>
            <a:pPr lvl="1"/>
            <a:r>
              <a:rPr lang="fr-FR" dirty="0"/>
              <a:t>	 </a:t>
            </a:r>
            <a:r>
              <a:rPr lang="fr-FR" sz="1600" dirty="0"/>
              <a:t>Diminution significative des eaux de surface et souterraines 		 	 renouvelables prévue dans les régions déjà sèches d'ici 2050</a:t>
            </a:r>
          </a:p>
          <a:p>
            <a:pPr lvl="1"/>
            <a:r>
              <a:rPr lang="fr-FR" sz="1600" dirty="0"/>
              <a:t>	 De nouvelles régions seront soumises à un stress hydrique, ce qui 	 	 exacerbera la concurrence entre les hommes et les écosystèmes</a:t>
            </a:r>
            <a:endParaRPr lang="fr-FR" sz="1600" dirty="0">
              <a:highlight>
                <a:srgbClr val="FFFF00"/>
              </a:highlight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CEC7C-08D6-7D4A-A3EA-0E91A9934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25581">
            <a:off x="474588" y="5401389"/>
            <a:ext cx="2268019" cy="155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FE460BA-630E-E444-886D-5A532400C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5738">
            <a:off x="190291" y="5644239"/>
            <a:ext cx="1955074" cy="1281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1CFFED-C63A-B14A-9C18-D054B9513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fr-CA" sz="3200" dirty="0"/>
              <a:t>Les zones humides pour la</a:t>
            </a:r>
            <a:br>
              <a:rPr lang="fr-CA" sz="3200" dirty="0"/>
            </a:br>
            <a:r>
              <a:rPr lang="fr-CA" sz="3200" dirty="0"/>
              <a:t>durabilité de l’eau</a:t>
            </a:r>
            <a:endParaRPr lang="en-CH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B8C94-3310-4E46-BFF8-E719807A9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48" y="1593491"/>
            <a:ext cx="7886700" cy="42211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Nous aurions </a:t>
            </a:r>
            <a:r>
              <a:rPr lang="fr-FR" b="1" dirty="0">
                <a:solidFill>
                  <a:srgbClr val="0070C0"/>
                </a:solidFill>
              </a:rPr>
              <a:t>suffisamment d'eau</a:t>
            </a:r>
            <a:r>
              <a:rPr lang="fr-FR" dirty="0">
                <a:solidFill>
                  <a:srgbClr val="0070C0"/>
                </a:solidFill>
              </a:rPr>
              <a:t> si nous valorisions et gérions mieux les zones humides et l'eau - et si nous considérions qu’il s’agit d’une </a:t>
            </a:r>
            <a:r>
              <a:rPr lang="fr-FR" b="1" dirty="0">
                <a:solidFill>
                  <a:srgbClr val="0070C0"/>
                </a:solidFill>
              </a:rPr>
              <a:t>responsabilité collective</a:t>
            </a:r>
          </a:p>
          <a:p>
            <a:r>
              <a:rPr lang="fr-FR" sz="2200" b="1" dirty="0"/>
              <a:t>Arrêter de détruire, commencer à restaurer </a:t>
            </a:r>
          </a:p>
          <a:p>
            <a:pPr lvl="1"/>
            <a:r>
              <a:rPr lang="fr-FR" dirty="0"/>
              <a:t>La protection, la restauration et l'utilisation rationnelle des zones humides permettra de </a:t>
            </a:r>
            <a:r>
              <a:rPr lang="fr-FR" b="1" dirty="0"/>
              <a:t>répondre durablement à l'augmentation de la demande</a:t>
            </a:r>
            <a:r>
              <a:rPr lang="fr-FR" dirty="0"/>
              <a:t> en eau</a:t>
            </a:r>
          </a:p>
          <a:p>
            <a:r>
              <a:rPr lang="fr-FR" sz="2200" b="1" dirty="0"/>
              <a:t>Pratiquer une gestion intégrée des ressources en eau </a:t>
            </a:r>
          </a:p>
          <a:p>
            <a:pPr lvl="1"/>
            <a:r>
              <a:rPr lang="fr-FR" dirty="0"/>
              <a:t>Coordonner l'eau, la terre et les ressources pour assurer un maximum de bien-être social et économique de manière équitable sans compromettre la durabilité des écosystèmes</a:t>
            </a:r>
            <a:endParaRPr lang="fr-FR" sz="1800" b="1" dirty="0"/>
          </a:p>
          <a:p>
            <a:endParaRPr lang="fr-FR" sz="1800" dirty="0"/>
          </a:p>
          <a:p>
            <a:endParaRPr lang="fr-FR" sz="165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9996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51F4D-8566-6645-ABC1-1E44A61D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66" y="20749"/>
            <a:ext cx="7886700" cy="1361737"/>
          </a:xfrm>
        </p:spPr>
        <p:txBody>
          <a:bodyPr>
            <a:normAutofit/>
          </a:bodyPr>
          <a:lstStyle/>
          <a:p>
            <a:r>
              <a:rPr lang="fr-FR" sz="3200" dirty="0"/>
              <a:t>Les zones humides : les conserver</a:t>
            </a:r>
            <a:br>
              <a:rPr lang="fr-FR" sz="3200" dirty="0"/>
            </a:br>
            <a:r>
              <a:rPr lang="fr-FR" sz="3200" dirty="0"/>
              <a:t>et les utiliser de manière rationnelle</a:t>
            </a:r>
            <a:br>
              <a:rPr lang="fr-FR" sz="1500" b="1" dirty="0">
                <a:solidFill>
                  <a:srgbClr val="FF0000"/>
                </a:solidFill>
              </a:rPr>
            </a:br>
            <a:endParaRPr lang="fr-FR" sz="15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59E4A-134C-1647-A1EC-2FA233455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74" y="1282398"/>
            <a:ext cx="7886700" cy="44979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Que pouvons-nous faire ? </a:t>
            </a:r>
          </a:p>
          <a:p>
            <a:r>
              <a:rPr lang="fr-FR" sz="1800" b="1" dirty="0"/>
              <a:t>Éviter de construire des barrages, de détourner </a:t>
            </a:r>
            <a:r>
              <a:rPr lang="fr-FR" sz="1800" dirty="0"/>
              <a:t>les cours d’eau</a:t>
            </a:r>
            <a:r>
              <a:rPr lang="fr-FR" sz="1800" b="1" dirty="0"/>
              <a:t> ou de les drainer </a:t>
            </a:r>
          </a:p>
          <a:p>
            <a:r>
              <a:rPr lang="fr-FR" sz="1800" b="1" dirty="0"/>
              <a:t>L'industrie </a:t>
            </a:r>
            <a:r>
              <a:rPr lang="fr-FR" sz="1800" dirty="0"/>
              <a:t>peut </a:t>
            </a:r>
            <a:r>
              <a:rPr lang="fr-FR" sz="1800" b="1" dirty="0"/>
              <a:t>réduire </a:t>
            </a:r>
            <a:r>
              <a:rPr lang="fr-FR" sz="1800" dirty="0"/>
              <a:t>jusqu'à</a:t>
            </a:r>
            <a:r>
              <a:rPr lang="fr-FR" sz="1800" b="1" dirty="0"/>
              <a:t> 50 % </a:t>
            </a:r>
            <a:r>
              <a:rPr lang="fr-FR" sz="1800" dirty="0"/>
              <a:t>sa consommation d'eau</a:t>
            </a:r>
            <a:endParaRPr lang="fr-FR" sz="1800" b="1" dirty="0"/>
          </a:p>
          <a:p>
            <a:r>
              <a:rPr lang="fr-FR" sz="1800" dirty="0"/>
              <a:t>L’</a:t>
            </a:r>
            <a:r>
              <a:rPr lang="fr-FR" sz="1800" b="1" dirty="0"/>
              <a:t>agriculture </a:t>
            </a:r>
            <a:r>
              <a:rPr lang="fr-FR" sz="1800" dirty="0"/>
              <a:t>peut produire de la nourriture</a:t>
            </a:r>
            <a:r>
              <a:rPr lang="fr-FR" sz="1800" b="1" dirty="0"/>
              <a:t> </a:t>
            </a:r>
            <a:r>
              <a:rPr lang="fr-FR" sz="1800" u="sng" dirty="0"/>
              <a:t>et</a:t>
            </a:r>
            <a:r>
              <a:rPr lang="fr-FR" sz="1800" b="1" dirty="0"/>
              <a:t> défendre les zones humides et l'eau</a:t>
            </a:r>
          </a:p>
          <a:p>
            <a:r>
              <a:rPr lang="fr-FR" sz="1800" b="1" dirty="0"/>
              <a:t>Ne pas gaspiller la nourriture. </a:t>
            </a:r>
            <a:r>
              <a:rPr lang="fr-FR" sz="1800" dirty="0"/>
              <a:t>L'eau nécessaire pour remplir le lac Léman</a:t>
            </a:r>
            <a:r>
              <a:rPr lang="fr-FR" sz="1800" b="1" dirty="0"/>
              <a:t> 3 fois par an </a:t>
            </a:r>
            <a:r>
              <a:rPr lang="fr-FR" sz="1800" dirty="0"/>
              <a:t>serait économisée</a:t>
            </a:r>
            <a:r>
              <a:rPr lang="fr-FR" sz="1800" b="1" dirty="0"/>
              <a:t> en réduisant de 1,3 milliard de tonnes le gaspillage alimentaire </a:t>
            </a:r>
            <a:r>
              <a:rPr lang="fr-FR" sz="1800" dirty="0"/>
              <a:t>de la ferme à la table</a:t>
            </a:r>
          </a:p>
          <a:p>
            <a:r>
              <a:rPr lang="fr-FR" sz="1800" b="1" dirty="0"/>
              <a:t>Accroître les investissements </a:t>
            </a:r>
            <a:r>
              <a:rPr lang="fr-FR" sz="1800" dirty="0"/>
              <a:t>dans les zones humides</a:t>
            </a:r>
            <a:r>
              <a:rPr lang="fr-FR" sz="1800" b="1" dirty="0"/>
              <a:t> en tant que solutions fondées sur la nature</a:t>
            </a:r>
            <a:r>
              <a:rPr lang="fr-FR" sz="1800" dirty="0"/>
              <a:t> pour la gestion des ressources en eau, qui sont actuellement inférieurs à 1 %</a:t>
            </a:r>
          </a:p>
          <a:p>
            <a:r>
              <a:rPr lang="fr-FR" sz="1800" b="1" dirty="0"/>
              <a:t>Intégrer la gestion des ressources en eau </a:t>
            </a:r>
            <a:r>
              <a:rPr lang="fr-FR" sz="1800" dirty="0"/>
              <a:t>dans les politiques et la planification sectorielles aux niveaux local, national et international</a:t>
            </a:r>
          </a:p>
          <a:p>
            <a:endParaRPr lang="fr-FR" sz="1800" dirty="0"/>
          </a:p>
          <a:p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EFDA3E-482C-8B46-BD71-04D8E0316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30953">
            <a:off x="-134785" y="5832556"/>
            <a:ext cx="918745" cy="111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3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A697B-2F28-1E4A-BC5F-2FC4B2F2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fr-FR" sz="2800" dirty="0"/>
              <a:t>Journée mondiale des zones humides</a:t>
            </a:r>
            <a:br>
              <a:rPr lang="fr-FR" sz="2800" dirty="0"/>
            </a:br>
            <a:r>
              <a:rPr lang="fr-FR" sz="2800" dirty="0"/>
              <a:t>2 février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EAE28-D1F8-3C42-8721-39FE93D5D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42" y="1988878"/>
            <a:ext cx="7886700" cy="1459062"/>
          </a:xfrm>
        </p:spPr>
        <p:txBody>
          <a:bodyPr>
            <a:noAutofit/>
          </a:bodyPr>
          <a:lstStyle/>
          <a:p>
            <a:r>
              <a:rPr lang="fr-FR" sz="1800" dirty="0"/>
              <a:t>Sensibiliser le monde à la </a:t>
            </a:r>
            <a:r>
              <a:rPr lang="fr-FR" sz="1800" b="1" dirty="0"/>
              <a:t>valeur des zones humides</a:t>
            </a:r>
          </a:p>
          <a:p>
            <a:r>
              <a:rPr lang="fr-FR" sz="1800" dirty="0"/>
              <a:t>Célébrer les </a:t>
            </a:r>
            <a:r>
              <a:rPr lang="fr-FR" sz="1800" b="1" dirty="0"/>
              <a:t>divers services rendus par les zones humides</a:t>
            </a:r>
            <a:r>
              <a:rPr lang="fr-FR" sz="1800" dirty="0"/>
              <a:t> à l'humanité et à la nature</a:t>
            </a:r>
          </a:p>
          <a:p>
            <a:r>
              <a:rPr lang="fr-FR" sz="1800" dirty="0"/>
              <a:t>Déclencher des actions locales, nationales et internationales pour sauver les zones humides</a:t>
            </a:r>
            <a:endParaRPr lang="en-CH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BE6433-15B4-B845-A74D-6800765E9138}"/>
              </a:ext>
            </a:extLst>
          </p:cNvPr>
          <p:cNvSpPr txBox="1">
            <a:spLocks/>
          </p:cNvSpPr>
          <p:nvPr/>
        </p:nvSpPr>
        <p:spPr>
          <a:xfrm>
            <a:off x="628650" y="3410059"/>
            <a:ext cx="7840596" cy="3366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kern="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/>
              <a:t>Impliquez-vous :</a:t>
            </a:r>
          </a:p>
          <a:p>
            <a:r>
              <a:rPr lang="fr-FR" sz="1800" dirty="0"/>
              <a:t>Téléchargez et </a:t>
            </a:r>
            <a:r>
              <a:rPr lang="fr-FR" sz="1800" b="1" dirty="0"/>
              <a:t>partagez des documents d'information</a:t>
            </a:r>
            <a:r>
              <a:rPr lang="fr-FR" sz="1800" dirty="0"/>
              <a:t> du site </a:t>
            </a:r>
            <a:r>
              <a:rPr lang="fr-FR" sz="1800" u="sng" dirty="0" err="1"/>
              <a:t>worldwetlandsday.org</a:t>
            </a:r>
            <a:endParaRPr lang="fr-FR" sz="1800" u="sng" dirty="0"/>
          </a:p>
          <a:p>
            <a:r>
              <a:rPr lang="fr-FR" sz="1800" b="1" dirty="0"/>
              <a:t>#</a:t>
            </a:r>
            <a:r>
              <a:rPr lang="fr-FR" sz="1800" b="1" dirty="0" err="1"/>
              <a:t>RestoreWetlands</a:t>
            </a:r>
            <a:endParaRPr lang="fr-FR" sz="1800" b="1" dirty="0"/>
          </a:p>
          <a:p>
            <a:r>
              <a:rPr lang="fr-FR" sz="1800" b="1" dirty="0"/>
              <a:t>Où sont vos zones humides ?</a:t>
            </a:r>
            <a:r>
              <a:rPr lang="fr-FR" sz="1800" dirty="0"/>
              <a:t> </a:t>
            </a:r>
            <a:r>
              <a:rPr lang="fr-FR" sz="1800" b="1" dirty="0"/>
              <a:t>Comment pouvez-vous contribuer à les protéger ?</a:t>
            </a:r>
            <a:endParaRPr lang="fr-FR" sz="1800" b="1" dirty="0">
              <a:solidFill>
                <a:srgbClr val="005851"/>
              </a:solidFill>
            </a:endParaRPr>
          </a:p>
          <a:p>
            <a:pPr lvl="2"/>
            <a:endParaRPr lang="fr-FR" sz="1800" b="1" dirty="0">
              <a:solidFill>
                <a:srgbClr val="005851"/>
              </a:solidFill>
            </a:endParaRPr>
          </a:p>
          <a:p>
            <a:pPr lvl="2"/>
            <a:endParaRPr lang="fr-FR" sz="1800" b="1" dirty="0">
              <a:solidFill>
                <a:srgbClr val="005851"/>
              </a:solidFill>
            </a:endParaRPr>
          </a:p>
          <a:p>
            <a:pPr marL="685800" lvl="2" indent="0">
              <a:buFont typeface="Arial" panose="020B0604020202020204" pitchFamily="34" charset="0"/>
              <a:buNone/>
            </a:pPr>
            <a:endParaRPr lang="fr-FR" b="1" dirty="0">
              <a:solidFill>
                <a:srgbClr val="005851"/>
              </a:solidFill>
            </a:endParaRPr>
          </a:p>
          <a:p>
            <a:pPr marL="685800" lvl="2" indent="0">
              <a:buFont typeface="Arial" panose="020B0604020202020204" pitchFamily="34" charset="0"/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04FE77-3E14-514A-8D52-1E5842757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24" y="5779581"/>
            <a:ext cx="2432226" cy="13255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2546" y="1501689"/>
            <a:ext cx="6970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 pour 2021 : Les zones humides et l’eau</a:t>
            </a:r>
          </a:p>
        </p:txBody>
      </p:sp>
    </p:spTree>
    <p:extLst>
      <p:ext uri="{BB962C8B-B14F-4D97-AF65-F5344CB8AC3E}">
        <p14:creationId xmlns:p14="http://schemas.microsoft.com/office/powerpoint/2010/main" val="3354112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902BC2-D204-0E4F-A5D7-F7D5ADF0C259}"/>
              </a:ext>
            </a:extLst>
          </p:cNvPr>
          <p:cNvSpPr txBox="1"/>
          <p:nvPr/>
        </p:nvSpPr>
        <p:spPr>
          <a:xfrm>
            <a:off x="334824" y="1469594"/>
            <a:ext cx="8735607" cy="5213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80" b="1" dirty="0"/>
              <a:t>Types de zones humides ; aquaculture ; pollution de l’eau ; changement climatique ; biodiversité ; perte de zones humides ; durabilité</a:t>
            </a:r>
            <a:r>
              <a:rPr lang="fr-FR" sz="1280" dirty="0"/>
              <a:t> – </a:t>
            </a:r>
            <a:r>
              <a:rPr lang="fr-FR" sz="1280" b="1" dirty="0"/>
              <a:t>Perspectives mondiales des zones humides </a:t>
            </a:r>
            <a:r>
              <a:rPr lang="fr-FR" sz="1280" u="sng" dirty="0">
                <a:hlinkClick r:id="rId2"/>
              </a:rPr>
              <a:t>https://static1.squarespace.com/static/5b256c78e17ba335ea89fe1f/t/5ca370819140b7e106be2869/1554215059330/Ramsar+GWO_FRENCH_WEB+2019UPDATE.pdf</a:t>
            </a:r>
            <a:r>
              <a:rPr lang="fr-FR" sz="1280" u="sng" dirty="0"/>
              <a:t> </a:t>
            </a:r>
            <a:r>
              <a:rPr lang="fr-FR" sz="1280" dirty="0"/>
              <a:t>p22-24, p40, p43, p6, p61, p19</a:t>
            </a:r>
          </a:p>
          <a:p>
            <a:r>
              <a:rPr lang="fr-FR" sz="1280" b="1" dirty="0"/>
              <a:t>Les zones humide préservent l’eau </a:t>
            </a:r>
            <a:r>
              <a:rPr lang="fr-FR" sz="1280" u="sng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https://www.ramsar.org/sites/default/files/documents/library/leaflet_1.pdf    </a:t>
            </a:r>
            <a:r>
              <a:rPr lang="fr-FR" sz="128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p4</a:t>
            </a:r>
            <a:r>
              <a:rPr lang="fr-FR" sz="1280" dirty="0"/>
              <a:t>, p8</a:t>
            </a:r>
          </a:p>
          <a:p>
            <a:r>
              <a:rPr lang="fr-FR" sz="1280" u="sng" dirty="0">
                <a:hlinkClick r:id="rId4"/>
              </a:rPr>
              <a:t>https://docs.wbcsd.org/2019/12/WBCSD_Feeding_3.5_billion-Innovative_finance_for_Climate-Smart_Rice.pdf</a:t>
            </a:r>
            <a:endParaRPr lang="fr-FR" sz="1280" u="sng" dirty="0"/>
          </a:p>
          <a:p>
            <a:r>
              <a:rPr lang="fr-FR" sz="1280" b="1" dirty="0"/>
              <a:t>Nouvelles de </a:t>
            </a:r>
            <a:r>
              <a:rPr lang="fr-FR" sz="1280" b="1" dirty="0" err="1"/>
              <a:t>Ramsar</a:t>
            </a:r>
            <a:r>
              <a:rPr lang="fr-FR" sz="1280" dirty="0"/>
              <a:t>, « Les zones humides – l’écosystème le plus précieux du monde – disparaissent trois fois plus vite que les forêts, selon un nouveau rapport, » 27 septembre 2018, </a:t>
            </a:r>
            <a:r>
              <a:rPr lang="fr-FR" sz="1280" dirty="0">
                <a:hlinkClick r:id="rId5"/>
              </a:rPr>
              <a:t>https://www.ramsar.org/fr/news/les-zones-humides-lecosysteme-le-plus-precieux-du-monde-disparaissent-trois-fois-plus-vite-que</a:t>
            </a:r>
            <a:endParaRPr lang="fr-FR" sz="1280" dirty="0"/>
          </a:p>
          <a:p>
            <a:r>
              <a:rPr lang="fr-FR" sz="1280" b="1" dirty="0"/>
              <a:t>Fiche </a:t>
            </a:r>
            <a:r>
              <a:rPr lang="fr-FR" sz="1280" b="1" dirty="0" err="1"/>
              <a:t>Ramsar</a:t>
            </a:r>
            <a:r>
              <a:rPr lang="fr-FR" sz="1280" b="1" dirty="0"/>
              <a:t> 6 Réservoirs de biodiversité</a:t>
            </a:r>
          </a:p>
          <a:p>
            <a:r>
              <a:rPr lang="fr-FR" sz="1280" dirty="0">
                <a:hlinkClick r:id="rId6"/>
              </a:rPr>
              <a:t>https://www.ramsar.org/sites/default/files/documents/library/services_06_f.pdf</a:t>
            </a:r>
            <a:r>
              <a:rPr lang="fr-FR" sz="1280" u="sng" dirty="0"/>
              <a:t> p1</a:t>
            </a:r>
            <a:endParaRPr lang="fr-FR" sz="1280" dirty="0"/>
          </a:p>
          <a:p>
            <a:r>
              <a:rPr lang="fr-FR" sz="1280" b="1" dirty="0"/>
              <a:t>Valeur des zones humides : révision des valeurs monétaires mondiales des systèmes de zones humides côtières et intérieures </a:t>
            </a:r>
            <a:r>
              <a:rPr lang="fr-FR" sz="1280" dirty="0">
                <a:hlinkClick r:id="rId7"/>
              </a:rPr>
              <a:t>https://www.publish.csiro.au/mf/MF18391</a:t>
            </a:r>
            <a:r>
              <a:rPr lang="fr-FR" sz="1280" dirty="0"/>
              <a:t> </a:t>
            </a:r>
          </a:p>
          <a:p>
            <a:r>
              <a:rPr lang="fr-FR" sz="1280" b="1" dirty="0"/>
              <a:t>Journée mondiale des zones humides 2016 </a:t>
            </a:r>
            <a:r>
              <a:rPr lang="fr-FR" sz="1280" dirty="0">
                <a:hlinkClick r:id="rId8"/>
              </a:rPr>
              <a:t>https://www.ramsar.org/sites/default/files/wwd16_hand-outs_desktop_print_eng.pdf</a:t>
            </a:r>
            <a:r>
              <a:rPr lang="fr-FR" sz="1280" dirty="0"/>
              <a:t> </a:t>
            </a:r>
          </a:p>
          <a:p>
            <a:r>
              <a:rPr lang="fr-FR" sz="1280" dirty="0">
                <a:hlinkClick r:id="rId9"/>
              </a:rPr>
              <a:t>https://sciencing.com/do-wetlands-filter-water-6398284.html</a:t>
            </a:r>
            <a:r>
              <a:rPr lang="fr-FR" sz="1280" b="1" dirty="0"/>
              <a:t> </a:t>
            </a:r>
          </a:p>
          <a:p>
            <a:r>
              <a:rPr lang="fr-FR" sz="1280" b="1" dirty="0"/>
              <a:t>Rapport mondial des Nations Unies sur la mise en valeur de l'eau 2020 : Eau et changement climatique </a:t>
            </a:r>
            <a:endParaRPr lang="fr-FR" sz="1280" dirty="0"/>
          </a:p>
          <a:p>
            <a:r>
              <a:rPr lang="fr-FR" sz="1280" u="sng" dirty="0">
                <a:hlinkClick r:id="rId10"/>
              </a:rPr>
              <a:t>Rapport mondial des Nations Unies sur la mise en valeur de l'eau 2020 'Eau et changement climatique'/</a:t>
            </a:r>
            <a:r>
              <a:rPr lang="fr-FR" sz="1280" b="1" dirty="0"/>
              <a:t> 21 mars 2020</a:t>
            </a:r>
          </a:p>
          <a:p>
            <a:r>
              <a:rPr lang="fr-FR" sz="128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PNUE/IWMI Les écosystèmes pour l’eau et la sécurité alimentaire  2011 </a:t>
            </a:r>
            <a:r>
              <a:rPr lang="fr-FR" sz="1280" dirty="0">
                <a:hlinkClick r:id="rId11"/>
              </a:rPr>
              <a:t>https://wedocs.unep.org/bitstream/handle/20.500.11822/8002/-Ecosystems%20for%20%20water%20and%20food%20security-20111057.pdf?sequence=3&amp;amp%3BisAllowed=</a:t>
            </a:r>
            <a:r>
              <a:rPr lang="fr-FR" sz="1280" dirty="0"/>
              <a:t>  p2, 45, p65</a:t>
            </a:r>
          </a:p>
          <a:p>
            <a:r>
              <a:rPr lang="fr-FR" sz="1280" b="1" dirty="0"/>
              <a:t>Rapport mondial de l’ONU sur la mise en valeur de l’eau 2020 : Eau et changement climatique Faits et chiffres</a:t>
            </a:r>
            <a:endParaRPr lang="fr-FR" sz="1280" dirty="0"/>
          </a:p>
          <a:p>
            <a:r>
              <a:rPr lang="fr-FR" sz="1280" u="sng" dirty="0">
                <a:hlinkClick r:id="rId12"/>
              </a:rPr>
              <a:t>https://unesdoc.unesco.org/ark:/48223/pf0000372876.locale=en</a:t>
            </a:r>
            <a:endParaRPr lang="fr-FR" sz="1280" dirty="0"/>
          </a:p>
          <a:p>
            <a:r>
              <a:rPr lang="fr-FR" sz="1280" u="sng" dirty="0">
                <a:hlinkClick r:id="rId13"/>
              </a:rPr>
              <a:t>https://www.unwater.org/water-facts/quality-and-wastewater-2/</a:t>
            </a:r>
            <a:r>
              <a:rPr lang="fr-FR" sz="1280" dirty="0"/>
              <a:t> </a:t>
            </a:r>
          </a:p>
          <a:p>
            <a:r>
              <a:rPr lang="fr-FR" sz="1280" u="sng" dirty="0">
                <a:hlinkClick r:id="rId14"/>
              </a:rPr>
              <a:t>https://www.who.int/fr/news-room/fact-sheets/detail/drinking-water</a:t>
            </a:r>
            <a:r>
              <a:rPr lang="fr-FR" sz="1280" dirty="0"/>
              <a:t> p6, p7, p10</a:t>
            </a:r>
          </a:p>
          <a:p>
            <a:endParaRPr lang="fr-FR" sz="128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1CFFED-C63A-B14A-9C18-D054B9513A38}"/>
              </a:ext>
            </a:extLst>
          </p:cNvPr>
          <p:cNvSpPr txBox="1">
            <a:spLocks/>
          </p:cNvSpPr>
          <p:nvPr/>
        </p:nvSpPr>
        <p:spPr>
          <a:xfrm>
            <a:off x="650418" y="361150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200" dirty="0"/>
              <a:t>Sources </a:t>
            </a:r>
            <a:endParaRPr lang="en-CH" sz="3200" dirty="0"/>
          </a:p>
        </p:txBody>
      </p:sp>
    </p:spTree>
    <p:extLst>
      <p:ext uri="{BB962C8B-B14F-4D97-AF65-F5344CB8AC3E}">
        <p14:creationId xmlns:p14="http://schemas.microsoft.com/office/powerpoint/2010/main" val="1065078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63365B-452E-1C47-B8AC-6546FF3948D3}"/>
              </a:ext>
            </a:extLst>
          </p:cNvPr>
          <p:cNvSpPr/>
          <p:nvPr/>
        </p:nvSpPr>
        <p:spPr>
          <a:xfrm>
            <a:off x="243466" y="1574572"/>
            <a:ext cx="8461718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50" b="1" dirty="0"/>
              <a:t>La perte récente de zones humides d'eau douce dans le monde est évaluée à 2,7 mille milliards de dollars par an</a:t>
            </a:r>
          </a:p>
          <a:p>
            <a:r>
              <a:rPr lang="fr-FR" sz="1350" dirty="0">
                <a:hlinkClick r:id="rId3"/>
              </a:rPr>
              <a:t>https://blog.nationalgeographic.org/2014/06/24/recent-loss-of-freshwater-wetlands-worldwide-valued-at-2-7-trillion-per-year/</a:t>
            </a:r>
            <a:r>
              <a:rPr lang="fr-FR" sz="1350" dirty="0"/>
              <a:t> </a:t>
            </a:r>
          </a:p>
          <a:p>
            <a:r>
              <a:rPr lang="fr-FR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fr-FR" sz="135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</a:t>
            </a:r>
            <a:r>
              <a:rPr lang="fr-FR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5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Wetlands</a:t>
            </a:r>
            <a:r>
              <a:rPr lang="fr-FR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Initiative (GWOS)</a:t>
            </a:r>
            <a:endParaRPr lang="fr-FR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https://www.ramsar.org/sites/default/files/documents/library/strp20_agenda_item_5_geo-wetlands_mpaganini.pdf</a:t>
            </a:r>
            <a:endParaRPr lang="fr-FR" sz="1350" dirty="0"/>
          </a:p>
          <a:p>
            <a:r>
              <a:rPr lang="fr-FR" sz="1350" b="1" dirty="0"/>
              <a:t>World </a:t>
            </a:r>
            <a:r>
              <a:rPr lang="fr-FR" sz="1350" b="1" dirty="0" err="1"/>
              <a:t>Humanitarian</a:t>
            </a:r>
            <a:r>
              <a:rPr lang="fr-FR" sz="1350" b="1" dirty="0"/>
              <a:t> Data and Trends 2018</a:t>
            </a:r>
            <a:r>
              <a:rPr lang="fr-FR" sz="1350" dirty="0"/>
              <a:t> </a:t>
            </a:r>
            <a:r>
              <a:rPr lang="fr-FR" sz="1350" u="sng" dirty="0">
                <a:hlinkClick r:id="rId5"/>
              </a:rPr>
              <a:t>https://www.humanitarianresponse.info/sites/www.humanitarianresponse.info/files/documents/files/whdt2018_web_final_singles.pdf</a:t>
            </a:r>
            <a:r>
              <a:rPr lang="fr-FR" sz="1350" u="sng" dirty="0"/>
              <a:t>   p34</a:t>
            </a:r>
          </a:p>
          <a:p>
            <a:r>
              <a:rPr lang="fr-FR" sz="1350" b="1" dirty="0"/>
              <a:t>Perspectives mondiales de la diversité biologique 5</a:t>
            </a:r>
            <a:r>
              <a:rPr lang="fr-FR" sz="1350" dirty="0"/>
              <a:t> </a:t>
            </a:r>
            <a:r>
              <a:rPr lang="fr-FR" sz="1350" u="sng" dirty="0">
                <a:hlinkClick r:id="rId6"/>
              </a:rPr>
              <a:t>https://www.cbd.int/gbo/gbo5/publication/gbo-5-fr.pdf</a:t>
            </a:r>
            <a:r>
              <a:rPr lang="fr-FR" sz="1350" dirty="0"/>
              <a:t> p57, p68,p141</a:t>
            </a:r>
          </a:p>
          <a:p>
            <a:r>
              <a:rPr lang="fr-FR" sz="1350" dirty="0">
                <a:hlinkClick r:id="rId7"/>
              </a:rPr>
              <a:t>https://www.zsl.org/sites/default/files/LPR%202020%20Full%20report.pdf</a:t>
            </a:r>
            <a:r>
              <a:rPr lang="fr-FR" sz="1350" dirty="0"/>
              <a:t> p24 </a:t>
            </a:r>
          </a:p>
          <a:p>
            <a:r>
              <a:rPr lang="fr-FR" sz="1350" b="1" dirty="0"/>
              <a:t>GIEC Ressources en eau douce </a:t>
            </a:r>
            <a:r>
              <a:rPr lang="fr-FR" sz="1350" u="sng" dirty="0">
                <a:hlinkClick r:id="rId8"/>
              </a:rPr>
              <a:t>https://www.ipcc.ch/site/assets/uploads/2018/02/WGIIAR5-Chap3_FINAL.pdf</a:t>
            </a:r>
            <a:r>
              <a:rPr lang="fr-FR" sz="1350" dirty="0"/>
              <a:t>    </a:t>
            </a:r>
            <a:r>
              <a:rPr lang="fr-FR" sz="1350" u="sng" dirty="0"/>
              <a:t>p232</a:t>
            </a:r>
            <a:endParaRPr lang="fr-FR" sz="1350" dirty="0"/>
          </a:p>
          <a:p>
            <a:r>
              <a:rPr lang="fr-FR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moitié du monde sera confrontée à un grave stress hydrique d'ici 2030</a:t>
            </a:r>
            <a:r>
              <a:rPr lang="fr-FR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https://www.unenvironment.org/news-and-stories/press-release/half-world-face-severe-water-stress-2030-unless-water-use-decoupled 21 March 2016</a:t>
            </a:r>
            <a:endParaRPr lang="fr-FR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 de l’eau et investissement</a:t>
            </a:r>
            <a:r>
              <a:rPr lang="fr-FR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Groupe de haut niveau sur l’eau </a:t>
            </a:r>
            <a:r>
              <a:rPr lang="fr-FR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https://sustainabledevelopment.un.org/content/documents/hlpwater/08-WaterInfrastInvest.pdf </a:t>
            </a:r>
            <a:endParaRPr lang="fr-FR" sz="135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350" b="1" dirty="0"/>
              <a:t>Pertes et gaspillage alimentaires : Quelques chiffres clés </a:t>
            </a:r>
            <a:r>
              <a:rPr lang="fr-FR" sz="1350" dirty="0">
                <a:hlinkClick r:id="rId11"/>
              </a:rPr>
              <a:t>http://www.fao.org/news/story/fr/item/196443/icode/</a:t>
            </a:r>
            <a:r>
              <a:rPr lang="fr-FR" sz="1350" dirty="0"/>
              <a:t> </a:t>
            </a:r>
          </a:p>
          <a:p>
            <a:r>
              <a:rPr lang="fr-FR" sz="1350" b="1" dirty="0"/>
              <a:t>Les consommateurs gaspillent beaucoup plus de nourriture qu’on ne l’imagine</a:t>
            </a:r>
            <a:r>
              <a:rPr lang="fr-FR" sz="1350" dirty="0"/>
              <a:t> </a:t>
            </a:r>
            <a:r>
              <a:rPr lang="fr-FR" sz="1350" u="sng" dirty="0">
                <a:hlinkClick r:id="rId12"/>
              </a:rPr>
              <a:t>https://journals.plos.org/plosone/article?id=10.1371/journal.pone.0228369</a:t>
            </a:r>
            <a:r>
              <a:rPr lang="fr-FR" sz="1350" dirty="0"/>
              <a:t>, 12 février 2020</a:t>
            </a:r>
          </a:p>
          <a:p>
            <a:r>
              <a:rPr lang="fr-FR" sz="1350" b="1" dirty="0"/>
              <a:t>Le monde commence-t-il à manquer d'eau douce ?</a:t>
            </a:r>
            <a:r>
              <a:rPr lang="fr-FR" sz="1350" dirty="0"/>
              <a:t> </a:t>
            </a:r>
            <a:r>
              <a:rPr lang="fr-FR" sz="1350" dirty="0">
                <a:hlinkClick r:id="rId13"/>
              </a:rPr>
              <a:t>https://www.bbc.com/future/article/20170412-is-the-world-running-out-of-fresh-water</a:t>
            </a:r>
            <a:r>
              <a:rPr lang="fr-FR" sz="1350" dirty="0"/>
              <a:t> </a:t>
            </a:r>
          </a:p>
          <a:p>
            <a:endParaRPr lang="fr-FR" sz="1350" dirty="0"/>
          </a:p>
          <a:p>
            <a:endParaRPr lang="fr-FR" sz="135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5493A6-B50F-8442-8D70-463A647F1BEE}"/>
              </a:ext>
            </a:extLst>
          </p:cNvPr>
          <p:cNvSpPr txBox="1">
            <a:spLocks/>
          </p:cNvSpPr>
          <p:nvPr/>
        </p:nvSpPr>
        <p:spPr>
          <a:xfrm>
            <a:off x="650418" y="361150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200" dirty="0"/>
              <a:t>Sources </a:t>
            </a:r>
            <a:endParaRPr lang="en-CH" sz="3200" dirty="0"/>
          </a:p>
        </p:txBody>
      </p:sp>
    </p:spTree>
    <p:extLst>
      <p:ext uri="{BB962C8B-B14F-4D97-AF65-F5344CB8AC3E}">
        <p14:creationId xmlns:p14="http://schemas.microsoft.com/office/powerpoint/2010/main" val="296275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72E4-A606-F141-805C-F384FCBB6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fr-CA" sz="3200" dirty="0"/>
              <a:t>Les zones humides</a:t>
            </a:r>
            <a:r>
              <a:rPr lang="en-GB" sz="3200" dirty="0"/>
              <a:t> –</a:t>
            </a:r>
            <a:r>
              <a:rPr lang="en-CH" sz="3200"/>
              <a:t> </a:t>
            </a:r>
            <a:br>
              <a:rPr lang="fr-CH" sz="3200" dirty="0"/>
            </a:br>
            <a:r>
              <a:rPr lang="fr-CA" sz="3200" dirty="0"/>
              <a:t>De quoi s’agit-il ?</a:t>
            </a:r>
            <a:r>
              <a:rPr lang="en-GB" sz="3200" dirty="0"/>
              <a:t> </a:t>
            </a:r>
            <a:endParaRPr lang="en-CH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2DB86-4365-7B4B-95D6-030EA6E9D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6" y="154652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Les zones humides peuvent être constituées d'eau salée ou d'eau douce, intérieures ou côtières, naturelles ou artificielles</a:t>
            </a:r>
            <a:endParaRPr lang="fr-FR" sz="2400" b="1" dirty="0">
              <a:solidFill>
                <a:srgbClr val="0070C0"/>
              </a:solidFill>
            </a:endParaRPr>
          </a:p>
          <a:p>
            <a:pPr lvl="1">
              <a:spcAft>
                <a:spcPts val="1000"/>
              </a:spcAft>
            </a:pPr>
            <a:r>
              <a:rPr lang="fr-FR" b="1" dirty="0"/>
              <a:t>Zones humides d'eau douce : </a:t>
            </a:r>
            <a:r>
              <a:rPr lang="fr-FR" dirty="0"/>
              <a:t>cours d’eau, lacs, mares, plaines d'inondation, tourbières, marais, marécages</a:t>
            </a:r>
          </a:p>
          <a:p>
            <a:pPr lvl="1">
              <a:spcAft>
                <a:spcPts val="1000"/>
              </a:spcAft>
            </a:pPr>
            <a:r>
              <a:rPr lang="fr-FR" b="1" dirty="0"/>
              <a:t>Zones humides d’eau salée </a:t>
            </a:r>
            <a:r>
              <a:rPr lang="fr-FR" dirty="0"/>
              <a:t>: estuaires, vasières, marais salants, mangroves, lagunes, récifs coralliens, récifs de coquillages</a:t>
            </a:r>
            <a:endParaRPr lang="fr-FR" b="0" dirty="0"/>
          </a:p>
          <a:p>
            <a:pPr lvl="1">
              <a:spcAft>
                <a:spcPts val="1000"/>
              </a:spcAft>
            </a:pPr>
            <a:r>
              <a:rPr lang="fr-FR" b="1" dirty="0"/>
              <a:t>Zones humides artificielles : </a:t>
            </a:r>
            <a:r>
              <a:rPr lang="fr-FR" dirty="0"/>
              <a:t>étangs à poissons, rizières, réservoirs, salines</a:t>
            </a:r>
            <a:endParaRPr lang="fr-FR" b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fr-FR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140F04C-0118-A040-8B16-99F1B49BA6A3}"/>
              </a:ext>
            </a:extLst>
          </p:cNvPr>
          <p:cNvSpPr txBox="1"/>
          <p:nvPr/>
        </p:nvSpPr>
        <p:spPr>
          <a:xfrm>
            <a:off x="424543" y="6520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73061FE-F0EF-604B-940D-2A8EE1E63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08" y="4996094"/>
            <a:ext cx="3309257" cy="180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33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C81C-D315-C74B-9933-57B35AAC5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4" y="46104"/>
            <a:ext cx="7886700" cy="1325563"/>
          </a:xfrm>
        </p:spPr>
        <p:txBody>
          <a:bodyPr>
            <a:normAutofit/>
          </a:bodyPr>
          <a:lstStyle/>
          <a:p>
            <a:r>
              <a:rPr lang="fr-CA" sz="3200" dirty="0"/>
              <a:t>Les zones humides et l’eau douce</a:t>
            </a:r>
            <a:endParaRPr lang="en-CH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B7746-5523-B648-91B3-22025E92E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34" y="1708999"/>
            <a:ext cx="7691984" cy="3672649"/>
          </a:xfrm>
        </p:spPr>
        <p:txBody>
          <a:bodyPr>
            <a:noAutofit/>
          </a:bodyPr>
          <a:lstStyle/>
          <a:p>
            <a:pPr marL="0" indent="0">
              <a:spcAft>
                <a:spcPts val="1500"/>
              </a:spcAft>
              <a:buNone/>
            </a:pPr>
            <a:r>
              <a:rPr lang="fr-FR" b="1" dirty="0">
                <a:solidFill>
                  <a:srgbClr val="0070C0"/>
                </a:solidFill>
              </a:rPr>
              <a:t>De l'eau, partout de l'eau... Notre planète « bleue » semble baignée d'eau</a:t>
            </a:r>
          </a:p>
          <a:p>
            <a:pPr lvl="1">
              <a:spcAft>
                <a:spcPts val="1500"/>
              </a:spcAft>
            </a:pPr>
            <a:r>
              <a:rPr lang="fr-FR" dirty="0"/>
              <a:t>Pourtant seulement 2,5 % de cette eau est de </a:t>
            </a:r>
            <a:r>
              <a:rPr lang="fr-FR" b="1" dirty="0"/>
              <a:t>l'eau douce</a:t>
            </a:r>
            <a:r>
              <a:rPr lang="fr-FR" dirty="0"/>
              <a:t>, surtout stockée dans les glaciers, les calottes glaciaires ou les aquifères souterrains </a:t>
            </a:r>
          </a:p>
          <a:p>
            <a:pPr lvl="1">
              <a:spcAft>
                <a:spcPts val="1500"/>
              </a:spcAft>
            </a:pPr>
            <a:r>
              <a:rPr lang="fr-FR" b="1" dirty="0"/>
              <a:t>Moins de 1 %</a:t>
            </a:r>
            <a:r>
              <a:rPr lang="fr-FR" dirty="0"/>
              <a:t> de l'eau douce est utilisable, 0,3 % se trouve dans les rivières et les lacs</a:t>
            </a:r>
            <a:endParaRPr lang="fr-FR" sz="2400" b="1" dirty="0">
              <a:solidFill>
                <a:srgbClr val="0070C0"/>
              </a:solidFill>
            </a:endParaRPr>
          </a:p>
          <a:p>
            <a:pPr marL="0" indent="0">
              <a:spcAft>
                <a:spcPts val="1500"/>
              </a:spcAft>
              <a:buNone/>
            </a:pPr>
            <a:r>
              <a:rPr lang="fr-FR" b="1" dirty="0">
                <a:solidFill>
                  <a:srgbClr val="0070C0"/>
                </a:solidFill>
              </a:rPr>
              <a:t>Voilà toute l'eau douce dont nous disposons, stockée essentiellement dans les zones humides.</a:t>
            </a:r>
            <a:endParaRPr lang="fr-FR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endParaRPr lang="fr-FR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230E04-2A4E-4A4D-A76A-E0FBDAAF9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25887">
            <a:off x="261038" y="5331251"/>
            <a:ext cx="2034378" cy="133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44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D17CE-9B31-154F-A658-110595F68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fr-FR" sz="3200" dirty="0"/>
              <a:t>Inséparables : l’eau et les zones humides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CFEB9-D616-B342-8ACA-CD7DD90BE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50920"/>
            <a:ext cx="6986227" cy="39585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Les zones humides sont vitales pour l’eau</a:t>
            </a:r>
          </a:p>
          <a:p>
            <a:pPr lvl="1"/>
            <a:r>
              <a:rPr lang="fr-FR" b="1" dirty="0"/>
              <a:t>Capter et stocker </a:t>
            </a:r>
            <a:r>
              <a:rPr lang="fr-FR" dirty="0"/>
              <a:t>l'eau de pluie, et</a:t>
            </a:r>
            <a:r>
              <a:rPr lang="fr-FR" b="1" dirty="0"/>
              <a:t> reconstituer </a:t>
            </a:r>
            <a:r>
              <a:rPr lang="fr-FR" dirty="0"/>
              <a:t>les nappes phréatiques</a:t>
            </a:r>
          </a:p>
          <a:p>
            <a:pPr lvl="1"/>
            <a:r>
              <a:rPr lang="fr-FR" b="1" dirty="0"/>
              <a:t>Réguler le débit d’eau </a:t>
            </a:r>
            <a:r>
              <a:rPr lang="fr-FR" dirty="0"/>
              <a:t>et</a:t>
            </a:r>
            <a:r>
              <a:rPr lang="fr-FR" b="1" dirty="0"/>
              <a:t> l'approvisionnement en eau </a:t>
            </a:r>
            <a:r>
              <a:rPr lang="fr-FR" dirty="0"/>
              <a:t>en libérant l'eau au bon moment, au bon endroit et dans des quantités appropriées</a:t>
            </a:r>
          </a:p>
          <a:p>
            <a:pPr lvl="1"/>
            <a:r>
              <a:rPr lang="fr-FR" b="1" dirty="0"/>
              <a:t>Améliorer la qualité de l'eau </a:t>
            </a:r>
            <a:r>
              <a:rPr lang="fr-FR" dirty="0"/>
              <a:t>en éliminant et en absorbant les polluants</a:t>
            </a:r>
            <a:endParaRPr lang="fr-FR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fr-FR" sz="24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fr-FR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91F977-BC86-794A-B751-E6CA678BC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30953">
            <a:off x="809720" y="5085576"/>
            <a:ext cx="1420200" cy="172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5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4B90288-5D1E-D849-962C-4AFD5940F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5581">
            <a:off x="426760" y="5824025"/>
            <a:ext cx="1658161" cy="11340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CADEE7-88C4-1048-8CB4-A3B475E11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fr-CA" sz="3200" dirty="0"/>
              <a:t>Les zones humides, essentielles</a:t>
            </a:r>
            <a:br>
              <a:rPr lang="fr-CA" sz="3200" dirty="0"/>
            </a:br>
            <a:r>
              <a:rPr lang="fr-CA" sz="3200" dirty="0"/>
              <a:t>au maintien de la vie</a:t>
            </a:r>
            <a:endParaRPr lang="en-CH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28B7F-2155-0D49-92DB-1A848E416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95223"/>
            <a:ext cx="8000521" cy="40679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Nous maintenir en bonne santé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Les bassins versants non pollués nous  fournissent naturellement de l'eau potable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Nous nourrir, soutenir la production alimentaire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Les zones humides nous fournissent une grande partie du poisson que nous mangeons, du riz pour nourrir 3,5 milliards de personnes et de l'eau pour l'agriculture</a:t>
            </a:r>
          </a:p>
          <a:p>
            <a:pPr marL="0" indent="0">
              <a:lnSpc>
                <a:spcPct val="120000"/>
              </a:lnSpc>
              <a:spcAft>
                <a:spcPts val="700"/>
              </a:spcAft>
              <a:buNone/>
            </a:pPr>
            <a:r>
              <a:rPr lang="fr-FR" b="1" dirty="0">
                <a:solidFill>
                  <a:srgbClr val="0070C0"/>
                </a:solidFill>
              </a:rPr>
              <a:t>Importantes pour la biodiversité 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40% des espèces vivent dans des zones humides, et 200 nouvelles espèces de poissons sont découvertes chaque année dans les zones humides d'eau douce</a:t>
            </a:r>
          </a:p>
          <a:p>
            <a:pPr marL="0" indent="0">
              <a:buNone/>
            </a:pPr>
            <a:endParaRPr lang="fr-FR" sz="1800" dirty="0"/>
          </a:p>
          <a:p>
            <a:endParaRPr lang="fr-FR" sz="1800" dirty="0"/>
          </a:p>
          <a:p>
            <a:pPr>
              <a:buFontTx/>
              <a:buChar char="-"/>
            </a:pPr>
            <a:endParaRPr lang="fr-FR" sz="1800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8152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0945-D689-9141-8D6F-9FE70A76C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87" y="0"/>
            <a:ext cx="7886700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zones humides soutiennent</a:t>
            </a:r>
            <a:br>
              <a:rPr lang="fr-FR" sz="3200" dirty="0"/>
            </a:br>
            <a:r>
              <a:rPr lang="fr-FR" sz="3200" dirty="0"/>
              <a:t>le développement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E2867-A977-2647-9ADB-FD84453A2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552" y="1593748"/>
            <a:ext cx="7078056" cy="44254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Soutenir l’économie</a:t>
            </a:r>
          </a:p>
          <a:p>
            <a:pPr lvl="1"/>
            <a:r>
              <a:rPr lang="fr-FR" dirty="0"/>
              <a:t>Les zones humides fournissent plus d'un milliard d'emplois et des services évalués à 47 000 milliards de dollars par an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Protéger contre les catastrophes naturelles</a:t>
            </a:r>
          </a:p>
          <a:p>
            <a:pPr lvl="1"/>
            <a:r>
              <a:rPr lang="fr-FR" dirty="0"/>
              <a:t>Les zones humides offrent une protection aux communautés côtières contre les tempêtes</a:t>
            </a:r>
          </a:p>
          <a:p>
            <a:pPr lvl="1"/>
            <a:r>
              <a:rPr lang="fr-FR" dirty="0"/>
              <a:t>Chaque acre de zone humide peut absorber jusqu'à 5,5 millions de litres d’eau de crue</a:t>
            </a:r>
            <a:r>
              <a:rPr lang="en-US" dirty="0"/>
              <a:t> </a:t>
            </a:r>
            <a:endParaRPr lang="fr-FR" sz="1800" dirty="0"/>
          </a:p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Solutions au changement climatique</a:t>
            </a:r>
          </a:p>
          <a:p>
            <a:pPr lvl="1"/>
            <a:r>
              <a:rPr lang="fr-FR" dirty="0"/>
              <a:t>Les tourbières, les mangroves, les marais salants, les herbiers marins sont parmi les écosystèmes les plus efficaces pour la capture et le stockage du carbone</a:t>
            </a:r>
            <a:endParaRPr lang="fr-FR" dirty="0">
              <a:highlight>
                <a:srgbClr val="FFFF00"/>
              </a:highlight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A2F899-8C77-BC4D-914C-7F194D92D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29" y="5354919"/>
            <a:ext cx="84122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1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CC887-955E-8D4F-81D9-C7F2EBC26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295399"/>
          </a:xfrm>
        </p:spPr>
        <p:txBody>
          <a:bodyPr>
            <a:normAutofit/>
          </a:bodyPr>
          <a:lstStyle/>
          <a:p>
            <a:r>
              <a:rPr lang="fr-FR" sz="3200" dirty="0"/>
              <a:t>Approvisionnement en eau</a:t>
            </a:r>
            <a:br>
              <a:rPr lang="fr-FR" sz="3200" dirty="0"/>
            </a:br>
            <a:r>
              <a:rPr lang="fr-FR" sz="3200" dirty="0"/>
              <a:t>et demande d’ eau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BCCF6-32EF-FA48-8848-7A24FEFE9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3434"/>
            <a:ext cx="78867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700"/>
              </a:spcAft>
              <a:buNone/>
            </a:pPr>
            <a:r>
              <a:rPr lang="fr-FR" b="1" dirty="0">
                <a:solidFill>
                  <a:srgbClr val="0070C0"/>
                </a:solidFill>
              </a:rPr>
              <a:t>Le développement non durable, la croissance démographique, l'urbanisation et la consommation </a:t>
            </a:r>
            <a:r>
              <a:rPr lang="fr-FR" dirty="0">
                <a:solidFill>
                  <a:srgbClr val="0070C0"/>
                </a:solidFill>
              </a:rPr>
              <a:t>ont dévasté les zones humides, exerçant une pression insoutenable sur les réserves d'eau douce : </a:t>
            </a:r>
          </a:p>
          <a:p>
            <a:pPr lvl="1"/>
            <a:r>
              <a:rPr lang="fr-FR" dirty="0"/>
              <a:t>La consommation d'eau a été multipliée par six en 100 ans et augmente de 1 % par an  </a:t>
            </a:r>
          </a:p>
          <a:p>
            <a:pPr lvl="1"/>
            <a:r>
              <a:rPr lang="fr-FR" dirty="0"/>
              <a:t>Nous utilisons plus d'eau qu'il n'est possible d'en reconstituer</a:t>
            </a:r>
          </a:p>
          <a:p>
            <a:pPr lvl="1"/>
            <a:r>
              <a:rPr lang="fr-FR" dirty="0"/>
              <a:t>Nous aurons besoin de 70 % de nourriture et 14 % d'eau supplémentaires pour l'agriculture pour desservir une population mondiale qui devrait atteindre 10 milliards d’individus en 2050</a:t>
            </a:r>
          </a:p>
          <a:p>
            <a:pPr lvl="1"/>
            <a:r>
              <a:rPr lang="fr-FR" dirty="0"/>
              <a:t>L'utilisation de l'eau dans l'industrie et l'énergie devrait passer à 24 % d'ici à 2050</a:t>
            </a:r>
          </a:p>
          <a:p>
            <a:pPr lvl="1"/>
            <a:endParaRPr lang="fr-FR" dirty="0"/>
          </a:p>
          <a:p>
            <a:pPr lvl="1"/>
            <a:endParaRPr lang="fr-FR" sz="1700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79E176-EF00-5045-94C8-2DAAD374E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738">
            <a:off x="-43631" y="5523005"/>
            <a:ext cx="2257346" cy="147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2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6B56E-4624-4E45-893E-5FC848A6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295400"/>
          </a:xfrm>
        </p:spPr>
        <p:txBody>
          <a:bodyPr>
            <a:normAutofit/>
          </a:bodyPr>
          <a:lstStyle/>
          <a:p>
            <a:r>
              <a:rPr lang="fr-CA" sz="3200" dirty="0"/>
              <a:t>Pertes de zones humides</a:t>
            </a:r>
            <a:br>
              <a:rPr lang="fr-CA" sz="3200" dirty="0"/>
            </a:br>
            <a:r>
              <a:rPr lang="fr-CA" sz="3200" dirty="0"/>
              <a:t>et pénurie d’eau</a:t>
            </a:r>
            <a:endParaRPr lang="en-CH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84126-2122-7446-A054-5F612C544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4552"/>
            <a:ext cx="7301273" cy="384795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9600" b="1" dirty="0">
                <a:solidFill>
                  <a:srgbClr val="0070C0"/>
                </a:solidFill>
              </a:rPr>
              <a:t>La perte et la dégradation des zones humides </a:t>
            </a:r>
            <a:r>
              <a:rPr lang="fr-FR" sz="9600" dirty="0">
                <a:solidFill>
                  <a:srgbClr val="0070C0"/>
                </a:solidFill>
              </a:rPr>
              <a:t>dues aux modifications de l'utilisation des terres et de l'eau et au changement climatique</a:t>
            </a:r>
            <a:r>
              <a:rPr lang="fr-FR" sz="9600" b="1" dirty="0">
                <a:solidFill>
                  <a:srgbClr val="0070C0"/>
                </a:solidFill>
              </a:rPr>
              <a:t> intensifient la crise de l'eau :</a:t>
            </a:r>
            <a:endParaRPr lang="fr-FR" sz="9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sz="2625" dirty="0"/>
          </a:p>
          <a:p>
            <a:pPr lvl="1">
              <a:lnSpc>
                <a:spcPct val="120000"/>
              </a:lnSpc>
            </a:pPr>
            <a:r>
              <a:rPr lang="fr-FR" sz="6600" dirty="0"/>
              <a:t>Près </a:t>
            </a:r>
            <a:r>
              <a:rPr lang="fr-FR" sz="6600" b="1" dirty="0"/>
              <a:t>de 90 % </a:t>
            </a:r>
            <a:r>
              <a:rPr lang="fr-FR" sz="6600" dirty="0"/>
              <a:t>des zones humides de la planète ont disparu</a:t>
            </a:r>
          </a:p>
          <a:p>
            <a:pPr lvl="1">
              <a:lnSpc>
                <a:spcPct val="120000"/>
              </a:lnSpc>
            </a:pPr>
            <a:r>
              <a:rPr lang="fr-FR" sz="6600" dirty="0"/>
              <a:t>Pratiquement toutes les sources d'eau douce sont compromises par la </a:t>
            </a:r>
            <a:r>
              <a:rPr lang="fr-FR" sz="6600" b="1" dirty="0"/>
              <a:t>pollution et les agents pathogènes</a:t>
            </a:r>
          </a:p>
          <a:p>
            <a:pPr lvl="1">
              <a:lnSpc>
                <a:spcPct val="120000"/>
              </a:lnSpc>
            </a:pPr>
            <a:r>
              <a:rPr lang="fr-FR" sz="6600" dirty="0"/>
              <a:t>La </a:t>
            </a:r>
            <a:r>
              <a:rPr lang="fr-FR" sz="6600" b="1" dirty="0"/>
              <a:t>fragmentation des cours d’eau</a:t>
            </a:r>
            <a:r>
              <a:rPr lang="fr-FR" sz="6600" dirty="0"/>
              <a:t> et les </a:t>
            </a:r>
            <a:r>
              <a:rPr lang="fr-FR" sz="6600" b="1" dirty="0"/>
              <a:t>interruptions du débit</a:t>
            </a:r>
            <a:r>
              <a:rPr lang="fr-FR" sz="6600" dirty="0"/>
              <a:t> par les barrages, les dérivations et la perte de zones humides menacent l'approvisionnement en eau douce</a:t>
            </a:r>
          </a:p>
          <a:p>
            <a:pPr lvl="1">
              <a:lnSpc>
                <a:spcPct val="120000"/>
              </a:lnSpc>
            </a:pPr>
            <a:r>
              <a:rPr lang="fr-FR" sz="6600" b="1" dirty="0"/>
              <a:t>Près de 75 % </a:t>
            </a:r>
            <a:r>
              <a:rPr lang="fr-FR" sz="6600" dirty="0"/>
              <a:t>des catastrophes naturelles sont liées à l'eau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F255E41-D8BF-E341-A7A0-D6D9A44C8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55" y="5301774"/>
            <a:ext cx="2855461" cy="155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0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3F7D2-BBB8-1243-8CC6-BB618F18F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86" y="38420"/>
            <a:ext cx="7886700" cy="1338943"/>
          </a:xfrm>
        </p:spPr>
        <p:txBody>
          <a:bodyPr>
            <a:normAutofit/>
          </a:bodyPr>
          <a:lstStyle/>
          <a:p>
            <a:r>
              <a:rPr lang="fr-FR" sz="3200" dirty="0"/>
              <a:t>Impact sur les populations et</a:t>
            </a:r>
            <a:br>
              <a:rPr lang="fr-FR" sz="3200" dirty="0"/>
            </a:br>
            <a:r>
              <a:rPr lang="fr-FR" sz="3200" dirty="0"/>
              <a:t>les économies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E4A3D-D166-2B44-B20E-75B384CFD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1897"/>
            <a:ext cx="7886700" cy="4045532"/>
          </a:xfrm>
        </p:spPr>
        <p:txBody>
          <a:bodyPr>
            <a:noAutofit/>
          </a:bodyPr>
          <a:lstStyle/>
          <a:p>
            <a:r>
              <a:rPr lang="fr-FR" sz="1800" b="1" dirty="0"/>
              <a:t>2,2 milliards de personnes </a:t>
            </a:r>
            <a:r>
              <a:rPr lang="fr-FR" sz="1800" dirty="0"/>
              <a:t>sans eau potable,</a:t>
            </a:r>
            <a:r>
              <a:rPr lang="fr-FR" sz="1800" b="1" dirty="0"/>
              <a:t> 485 000 </a:t>
            </a:r>
            <a:r>
              <a:rPr lang="fr-FR" sz="1800" dirty="0"/>
              <a:t>morts par an</a:t>
            </a:r>
          </a:p>
          <a:p>
            <a:r>
              <a:rPr lang="fr-FR" sz="1800" dirty="0"/>
              <a:t>La</a:t>
            </a:r>
            <a:r>
              <a:rPr lang="fr-FR" sz="1800" b="1" dirty="0"/>
              <a:t> perte de zones humides d'eau douce </a:t>
            </a:r>
            <a:r>
              <a:rPr lang="fr-FR" sz="1800" dirty="0"/>
              <a:t>coûte</a:t>
            </a:r>
            <a:r>
              <a:rPr lang="fr-FR" sz="1800" b="1" dirty="0"/>
              <a:t> 2,7 mille milliards de dollars </a:t>
            </a:r>
            <a:r>
              <a:rPr lang="fr-FR" sz="1800" dirty="0"/>
              <a:t>par an en services perdus (1997-2011) </a:t>
            </a:r>
          </a:p>
          <a:p>
            <a:r>
              <a:rPr lang="fr-FR" sz="1800" b="1" dirty="0"/>
              <a:t>166 000 personnes ont trouvé la mort </a:t>
            </a:r>
            <a:r>
              <a:rPr lang="fr-FR" sz="1800" dirty="0"/>
              <a:t>et</a:t>
            </a:r>
            <a:r>
              <a:rPr lang="fr-FR" sz="1800" b="1" dirty="0"/>
              <a:t> 3 milliards </a:t>
            </a:r>
            <a:r>
              <a:rPr lang="fr-FR" sz="1800" dirty="0"/>
              <a:t>ont été frappées par des inondations et des sécheresses au cours des 20 dernières années, causant près de</a:t>
            </a:r>
            <a:r>
              <a:rPr lang="fr-FR" sz="1800" b="1" dirty="0"/>
              <a:t> 700 milliards de dollars </a:t>
            </a:r>
            <a:r>
              <a:rPr lang="fr-FR" sz="1800" dirty="0"/>
              <a:t>de dommages économiques</a:t>
            </a:r>
          </a:p>
          <a:p>
            <a:r>
              <a:rPr lang="fr-FR" sz="1800" b="1" dirty="0"/>
              <a:t>L'insécurité de l’approvisionnement en eau </a:t>
            </a:r>
            <a:r>
              <a:rPr lang="fr-FR" sz="1800" dirty="0"/>
              <a:t>a joué un rôle majeur dans les</a:t>
            </a:r>
            <a:r>
              <a:rPr lang="fr-FR" sz="1800" b="1" dirty="0"/>
              <a:t> conflits </a:t>
            </a:r>
            <a:r>
              <a:rPr lang="fr-FR" sz="1800" dirty="0"/>
              <a:t>dans au moins 45 pays en 2017</a:t>
            </a:r>
          </a:p>
          <a:p>
            <a:r>
              <a:rPr lang="fr-FR" sz="1800" dirty="0"/>
              <a:t>Des</a:t>
            </a:r>
            <a:r>
              <a:rPr lang="fr-FR" sz="1800" b="1" dirty="0"/>
              <a:t> centaines de millions de personnes </a:t>
            </a:r>
            <a:r>
              <a:rPr lang="fr-FR" sz="1800" dirty="0"/>
              <a:t>dans les zones côtières sont davantage menacées par les tempêtes et les inondations en raison de la disparition des mangroves, des marais salants et des herbiers marins</a:t>
            </a:r>
          </a:p>
          <a:p>
            <a:pPr marL="0" indent="0">
              <a:buNone/>
            </a:pPr>
            <a:endParaRPr lang="fr-FR" sz="1800" dirty="0"/>
          </a:p>
          <a:p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487E9D-B868-C246-A871-B6BCC3D67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30953">
            <a:off x="729252" y="5474659"/>
            <a:ext cx="1122846" cy="136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496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3page"/>
</p:tagLst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28621</TotalTime>
  <Words>1979</Words>
  <Application>Microsoft Macintosh PowerPoint</Application>
  <PresentationFormat>Affichage à l'écran (4:3)</PresentationFormat>
  <Paragraphs>134</Paragraphs>
  <Slides>15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Présentation PowerPoint</vt:lpstr>
      <vt:lpstr>Les zones humides –  De quoi s’agit-il ? </vt:lpstr>
      <vt:lpstr>Les zones humides et l’eau douce</vt:lpstr>
      <vt:lpstr>Inséparables : l’eau et les zones humides</vt:lpstr>
      <vt:lpstr>Les zones humides, essentielles au maintien de la vie</vt:lpstr>
      <vt:lpstr>Les zones humides soutiennent le développement</vt:lpstr>
      <vt:lpstr>Approvisionnement en eau et demande d’ eau</vt:lpstr>
      <vt:lpstr>Pertes de zones humides et pénurie d’eau</vt:lpstr>
      <vt:lpstr>Impact sur les populations et les économies</vt:lpstr>
      <vt:lpstr>La perte de zones humides et notre planète</vt:lpstr>
      <vt:lpstr>Les zones humides pour la durabilité de l’eau</vt:lpstr>
      <vt:lpstr>Les zones humides : les conserver et les utiliser de manière rationnelle </vt:lpstr>
      <vt:lpstr>Journée mondiale des zones humides 2 février 2021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Wetlands and water: Securing life together</dc:title>
  <dc:creator>Microsoft Office User</dc:creator>
  <cp:lastModifiedBy>Damien Gallay</cp:lastModifiedBy>
  <cp:revision>322</cp:revision>
  <cp:lastPrinted>2020-10-30T11:48:46Z</cp:lastPrinted>
  <dcterms:created xsi:type="dcterms:W3CDTF">2020-09-17T07:14:54Z</dcterms:created>
  <dcterms:modified xsi:type="dcterms:W3CDTF">2020-11-16T10:38:44Z</dcterms:modified>
</cp:coreProperties>
</file>